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8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04" r:id="rId4"/>
    <p:sldId id="30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9" r:id="rId48"/>
    <p:sldId id="311" r:id="rId49"/>
    <p:sldId id="302" r:id="rId50"/>
    <p:sldId id="316" r:id="rId51"/>
    <p:sldId id="318" r:id="rId52"/>
    <p:sldId id="313" r:id="rId53"/>
    <p:sldId id="319" r:id="rId54"/>
    <p:sldId id="306" r:id="rId55"/>
    <p:sldId id="307" r:id="rId56"/>
    <p:sldId id="303" r:id="rId57"/>
    <p:sldId id="320" r:id="rId5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8267"/>
    <a:srgbClr val="ADC390"/>
    <a:srgbClr val="EBF0DE"/>
    <a:srgbClr val="EAF0DD"/>
    <a:srgbClr val="B1C9C5"/>
    <a:srgbClr val="AABFA7"/>
    <a:srgbClr val="DBEDF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380" y="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534144"/>
            <a:ext cx="18288000" cy="753110"/>
          </a:xfrm>
          <a:custGeom>
            <a:avLst/>
            <a:gdLst/>
            <a:ahLst/>
            <a:cxnLst/>
            <a:rect l="l" t="t" r="r" b="b"/>
            <a:pathLst>
              <a:path w="18288000" h="753109">
                <a:moveTo>
                  <a:pt x="18288000" y="0"/>
                </a:moveTo>
                <a:lnTo>
                  <a:pt x="0" y="0"/>
                </a:lnTo>
                <a:lnTo>
                  <a:pt x="0" y="752601"/>
                </a:lnTo>
                <a:lnTo>
                  <a:pt x="18288000" y="752601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01143" y="-1"/>
            <a:ext cx="5705856" cy="1028547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9497568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8000" y="0"/>
                </a:lnTo>
              </a:path>
            </a:pathLst>
          </a:custGeom>
          <a:ln w="76200">
            <a:solidFill>
              <a:srgbClr val="F5F5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03732" y="1374647"/>
            <a:ext cx="10311765" cy="0"/>
          </a:xfrm>
          <a:custGeom>
            <a:avLst/>
            <a:gdLst/>
            <a:ahLst/>
            <a:cxnLst/>
            <a:rect l="l" t="t" r="r" b="b"/>
            <a:pathLst>
              <a:path w="10311765">
                <a:moveTo>
                  <a:pt x="0" y="0"/>
                </a:moveTo>
                <a:lnTo>
                  <a:pt x="10311384" y="0"/>
                </a:lnTo>
              </a:path>
            </a:pathLst>
          </a:custGeom>
          <a:ln w="76200">
            <a:solidFill>
              <a:srgbClr val="C3D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99184" y="171144"/>
            <a:ext cx="10340340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9230868"/>
            <a:ext cx="18288000" cy="1056640"/>
          </a:xfrm>
          <a:custGeom>
            <a:avLst/>
            <a:gdLst/>
            <a:ahLst/>
            <a:cxnLst/>
            <a:rect l="l" t="t" r="r" b="b"/>
            <a:pathLst>
              <a:path w="18288000" h="1056640">
                <a:moveTo>
                  <a:pt x="0" y="1056131"/>
                </a:moveTo>
                <a:lnTo>
                  <a:pt x="18288000" y="1056131"/>
                </a:lnTo>
                <a:lnTo>
                  <a:pt x="18288000" y="0"/>
                </a:lnTo>
                <a:lnTo>
                  <a:pt x="0" y="0"/>
                </a:lnTo>
                <a:lnTo>
                  <a:pt x="0" y="1056131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44428" y="10665"/>
            <a:ext cx="7240524" cy="1027633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9154668"/>
            <a:ext cx="18285460" cy="76200"/>
          </a:xfrm>
          <a:custGeom>
            <a:avLst/>
            <a:gdLst/>
            <a:ahLst/>
            <a:cxnLst/>
            <a:rect l="l" t="t" r="r" b="b"/>
            <a:pathLst>
              <a:path w="18285460" h="76200">
                <a:moveTo>
                  <a:pt x="18284952" y="0"/>
                </a:moveTo>
                <a:lnTo>
                  <a:pt x="0" y="0"/>
                </a:lnTo>
                <a:lnTo>
                  <a:pt x="0" y="76199"/>
                </a:lnTo>
                <a:lnTo>
                  <a:pt x="18284952" y="76199"/>
                </a:lnTo>
                <a:lnTo>
                  <a:pt x="18284952" y="0"/>
                </a:lnTo>
                <a:close/>
              </a:path>
            </a:pathLst>
          </a:custGeom>
          <a:solidFill>
            <a:srgbClr val="F5F5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204" y="4317"/>
            <a:ext cx="17203623" cy="1266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61897" y="3743031"/>
            <a:ext cx="15502255" cy="4975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D6E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hyperlink" Target="https://ammissioni.unifi.it/DESTINATION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ammissioni.unifi.it/DESTINATION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hyperlink" Target="https://www.agraria.unifi.it/upload/sub/mobilita-intern/Modulistica/Domanda_di_prolungamento_mobilit%C3%A0.pdf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ammissioni.unifi.it/DESTINAT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s://ammissioni.unifi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mmissioni.unifi.it/DESTIN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mmissioni.unifi.it/DESTIN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raria.unifi.it/upload/sub/mobilita-intern/Modulistica/letter_intent_nominativa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mmissioni.unifi.it/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44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9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44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fi.it/vp-10034-erasmusplus.html#traineeship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unifi.it/it/ateneo/nel-mondo/erasmus-e-mobilita-internazionale/erasmus-studenti-unifioutgoing-students" TargetMode="Externa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58.png"/><Relationship Id="rId5" Type="http://schemas.openxmlformats.org/officeDocument/2006/relationships/image" Target="../media/image63.png"/><Relationship Id="rId10" Type="http://schemas.openxmlformats.org/officeDocument/2006/relationships/image" Target="../media/image44.png"/><Relationship Id="rId4" Type="http://schemas.openxmlformats.org/officeDocument/2006/relationships/image" Target="../media/image10.png"/><Relationship Id="rId9" Type="http://schemas.openxmlformats.org/officeDocument/2006/relationships/hyperlink" Target="mailto:erasmus@agraria.unifi.it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png"/><Relationship Id="rId4" Type="http://schemas.openxmlformats.org/officeDocument/2006/relationships/image" Target="../media/image6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i.it/it/ateneo/nelmondo/erasmus-e-mobilita-internazionale/erasmus-studenti-unifi-outgoing-students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jp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69.pn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utgoing.erasmus@unifi.it" TargetMode="Externa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nifi.it/it/studia-con-noi/vivere-luniversita/salute/coperture-assicurative" TargetMode="Externa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nifi.it/it/studia-con-noi/vivere-luniversita/salute/coperture-assicurative" TargetMode="External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ammissioni.unifi.it/DESTINATION/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www.unifi.it/it/ateneo/nel-mondo/erasmus-e-mobilita-internazionale/erasmus-studenti-unifi-outgoing-students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unifinclude.disabilita@unifi.it" TargetMode="External"/><Relationship Id="rId5" Type="http://schemas.openxmlformats.org/officeDocument/2006/relationships/hyperlink" Target="mailto:unifinclude.dsa@unifi.it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" y="-1"/>
            <a:ext cx="18279110" cy="10287000"/>
            <a:chOff x="9144" y="-1"/>
            <a:chExt cx="1827911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" y="-1"/>
              <a:ext cx="18278856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49167" y="0"/>
              <a:ext cx="11811000" cy="10287000"/>
            </a:xfrm>
            <a:custGeom>
              <a:avLst/>
              <a:gdLst/>
              <a:ahLst/>
              <a:cxnLst/>
              <a:rect l="l" t="t" r="r" b="b"/>
              <a:pathLst>
                <a:path w="11811000" h="10287000">
                  <a:moveTo>
                    <a:pt x="11810999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11810999" y="10287000"/>
                  </a:lnTo>
                  <a:lnTo>
                    <a:pt x="11810999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240" y="408431"/>
              <a:ext cx="2647950" cy="100660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001003" y="512521"/>
            <a:ext cx="20777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S</a:t>
            </a:r>
            <a:r>
              <a:rPr sz="3600" b="1" spc="-1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C</a:t>
            </a:r>
            <a:r>
              <a:rPr sz="3600" b="1" spc="-3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U</a:t>
            </a:r>
            <a:r>
              <a:rPr sz="3600" b="1" spc="-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O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L</a:t>
            </a:r>
            <a:r>
              <a:rPr sz="3600" b="1" spc="-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5F5EB"/>
                </a:solidFill>
                <a:latin typeface="Calibri"/>
                <a:cs typeface="Calibri"/>
              </a:rPr>
              <a:t>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61247" y="408431"/>
            <a:ext cx="3890010" cy="1007110"/>
            <a:chOff x="8461247" y="408431"/>
            <a:chExt cx="3890010" cy="100711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61247" y="408431"/>
              <a:ext cx="1108709" cy="100660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5647" y="408431"/>
              <a:ext cx="2975609" cy="100660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732266" y="512521"/>
            <a:ext cx="33210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6465" algn="l"/>
              </a:tabLst>
            </a:pP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D</a:t>
            </a:r>
            <a:r>
              <a:rPr sz="3600" b="1" spc="-3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5F5EB"/>
                </a:solidFill>
                <a:latin typeface="Calibri"/>
                <a:cs typeface="Calibri"/>
              </a:rPr>
              <a:t>I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	A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G</a:t>
            </a:r>
            <a:r>
              <a:rPr sz="3600" b="1" spc="-2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R</a:t>
            </a:r>
            <a:r>
              <a:rPr sz="3600" b="1" spc="-1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A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R</a:t>
            </a:r>
            <a:r>
              <a:rPr sz="3600" b="1" spc="-10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5F5EB"/>
                </a:solidFill>
                <a:latin typeface="Calibri"/>
                <a:cs typeface="Calibri"/>
              </a:rPr>
              <a:t>I</a:t>
            </a:r>
            <a:r>
              <a:rPr sz="3600" b="1" spc="-15" dirty="0">
                <a:solidFill>
                  <a:srgbClr val="F5F5EB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5F5EB"/>
                </a:solidFill>
                <a:latin typeface="Calibri"/>
                <a:cs typeface="Calibri"/>
              </a:rPr>
              <a:t>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572000" y="1519122"/>
            <a:ext cx="9835515" cy="7630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sz="6600" spc="31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BANDO</a:t>
            </a:r>
            <a:r>
              <a:rPr sz="6600" spc="-204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600" spc="-285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sz="6600" spc="-20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600" spc="65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MOBILITÀ</a:t>
            </a:r>
            <a:r>
              <a:rPr sz="6600" spc="-20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600" spc="385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</a:t>
            </a:r>
            <a:r>
              <a:rPr lang="it-IT" sz="6600" spc="385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6600" spc="385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6600" spc="14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TRAINEESHIP</a:t>
            </a:r>
            <a:r>
              <a:rPr lang="it-IT" sz="6600" spc="-204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6600" spc="-10" dirty="0" smtClean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2026/2027</a:t>
            </a:r>
            <a:r>
              <a:rPr lang="it-IT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spc="295" dirty="0">
                <a:solidFill>
                  <a:srgbClr val="DBEDF4"/>
                </a:solidFill>
              </a:rPr>
              <a:t>CALL FOR MOBILITY FOR TRAINEESHIP A.Y. </a:t>
            </a:r>
            <a:r>
              <a:rPr lang="en-US" sz="4400" spc="295" dirty="0" smtClean="0">
                <a:solidFill>
                  <a:srgbClr val="DBEDF4"/>
                </a:solidFill>
              </a:rPr>
              <a:t>2026/2027</a:t>
            </a:r>
            <a:r>
              <a:rPr lang="en-US" sz="4400" spc="295" dirty="0">
                <a:solidFill>
                  <a:srgbClr val="DBEDF4"/>
                </a:solidFill>
              </a:rPr>
              <a:t/>
            </a:r>
            <a:br>
              <a:rPr lang="en-US" sz="4400" spc="295" dirty="0">
                <a:solidFill>
                  <a:srgbClr val="DBEDF4"/>
                </a:solidFill>
              </a:rPr>
            </a:br>
            <a:endParaRPr sz="4400" spc="295" dirty="0">
              <a:solidFill>
                <a:srgbClr val="DBEDF4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19355" y="8801100"/>
            <a:ext cx="67125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30" dirty="0">
                <a:solidFill>
                  <a:srgbClr val="F5F5EB"/>
                </a:solidFill>
                <a:latin typeface="Tahoma"/>
                <a:cs typeface="Tahoma"/>
              </a:rPr>
              <a:t>A</a:t>
            </a:r>
            <a:r>
              <a:rPr sz="2800" spc="6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cura</a:t>
            </a:r>
            <a:r>
              <a:rPr sz="2800" spc="5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del</a:t>
            </a:r>
            <a:r>
              <a:rPr sz="2800" spc="5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Servizio</a:t>
            </a:r>
            <a:r>
              <a:rPr sz="2800" spc="6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Relazioni</a:t>
            </a:r>
            <a:r>
              <a:rPr sz="2800" spc="7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Internazionali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38640"/>
          </a:xfrm>
          <a:custGeom>
            <a:avLst/>
            <a:gdLst/>
            <a:ahLst/>
            <a:cxnLst/>
            <a:rect l="l" t="t" r="r" b="b"/>
            <a:pathLst>
              <a:path w="18272760" h="9438640">
                <a:moveTo>
                  <a:pt x="0" y="9438132"/>
                </a:moveTo>
                <a:lnTo>
                  <a:pt x="18272760" y="9438132"/>
                </a:lnTo>
                <a:lnTo>
                  <a:pt x="18272760" y="0"/>
                </a:lnTo>
                <a:lnTo>
                  <a:pt x="0" y="0"/>
                </a:lnTo>
                <a:lnTo>
                  <a:pt x="0" y="9438132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3"/>
            <a:ext cx="18288000" cy="10287257"/>
            <a:chOff x="0" y="-3"/>
            <a:chExt cx="18288000" cy="10287257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2047" y="-3"/>
              <a:ext cx="7220711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47221" y="756"/>
              <a:ext cx="7230745" cy="10286365"/>
            </a:xfrm>
            <a:custGeom>
              <a:avLst/>
              <a:gdLst/>
              <a:ahLst/>
              <a:cxnLst/>
              <a:rect l="l" t="t" r="r" b="b"/>
              <a:pathLst>
                <a:path w="7230744" h="10286365">
                  <a:moveTo>
                    <a:pt x="7230237" y="10286243"/>
                  </a:moveTo>
                  <a:lnTo>
                    <a:pt x="7230237" y="0"/>
                  </a:lnTo>
                </a:path>
                <a:path w="7230744" h="10286365">
                  <a:moveTo>
                    <a:pt x="0" y="0"/>
                  </a:moveTo>
                  <a:lnTo>
                    <a:pt x="0" y="10286243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51847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0" y="0"/>
                  </a:moveTo>
                  <a:lnTo>
                    <a:pt x="0" y="76199"/>
                  </a:lnTo>
                  <a:lnTo>
                    <a:pt x="18288000" y="76199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67" y="3163823"/>
              <a:ext cx="103631" cy="1066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011167"/>
              <a:ext cx="103631" cy="106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860037"/>
              <a:ext cx="103631" cy="1066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6556247"/>
              <a:ext cx="103631" cy="1066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7" y="8252461"/>
              <a:ext cx="103631" cy="1066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499591" y="9800843"/>
              <a:ext cx="2761615" cy="321945"/>
            </a:xfrm>
            <a:custGeom>
              <a:avLst/>
              <a:gdLst/>
              <a:ahLst/>
              <a:cxnLst/>
              <a:rect l="l" t="t" r="r" b="b"/>
              <a:pathLst>
                <a:path w="2761615" h="321945">
                  <a:moveTo>
                    <a:pt x="2761488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61488" y="321563"/>
                  </a:lnTo>
                  <a:lnTo>
                    <a:pt x="2761488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1828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2880" y="275844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0" y="275844"/>
                  </a:moveTo>
                  <a:lnTo>
                    <a:pt x="182880" y="275844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30480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304800" y="263651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0" y="263651"/>
                  </a:moveTo>
                  <a:lnTo>
                    <a:pt x="304800" y="263651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0" y="211836"/>
                  </a:moveTo>
                  <a:lnTo>
                    <a:pt x="231647" y="211836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170687" y="237743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3"/>
                  </a:moveTo>
                  <a:lnTo>
                    <a:pt x="170687" y="237743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3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252984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52984" y="381000"/>
                  </a:lnTo>
                  <a:lnTo>
                    <a:pt x="252984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0" y="381000"/>
                  </a:moveTo>
                  <a:lnTo>
                    <a:pt x="252984" y="381000"/>
                  </a:lnTo>
                  <a:lnTo>
                    <a:pt x="252984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1530" y="1439417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1530" y="1439417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945" y="5958459"/>
              <a:ext cx="548640" cy="5425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3935" y="1112519"/>
              <a:ext cx="8228075" cy="64007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887982" y="57403"/>
            <a:ext cx="759015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114" dirty="0">
                <a:solidFill>
                  <a:srgbClr val="C2D49B"/>
                </a:solidFill>
              </a:rPr>
              <a:t>DURATA</a:t>
            </a:r>
            <a:r>
              <a:rPr sz="3200" spc="-120" dirty="0">
                <a:solidFill>
                  <a:srgbClr val="C2D49B"/>
                </a:solidFill>
              </a:rPr>
              <a:t> </a:t>
            </a:r>
            <a:r>
              <a:rPr sz="3200" spc="140" dirty="0">
                <a:solidFill>
                  <a:srgbClr val="C2D49B"/>
                </a:solidFill>
              </a:rPr>
              <a:t>E</a:t>
            </a:r>
            <a:r>
              <a:rPr sz="3200" spc="-90" dirty="0">
                <a:solidFill>
                  <a:srgbClr val="C2D49B"/>
                </a:solidFill>
              </a:rPr>
              <a:t> </a:t>
            </a:r>
            <a:r>
              <a:rPr sz="3200" spc="50" dirty="0">
                <a:solidFill>
                  <a:srgbClr val="C2D49B"/>
                </a:solidFill>
              </a:rPr>
              <a:t>TIPOLOGIA</a:t>
            </a:r>
            <a:r>
              <a:rPr sz="3200" spc="-120" dirty="0">
                <a:solidFill>
                  <a:srgbClr val="C2D49B"/>
                </a:solidFill>
              </a:rPr>
              <a:t> </a:t>
            </a:r>
            <a:r>
              <a:rPr sz="3200" spc="145" dirty="0">
                <a:solidFill>
                  <a:srgbClr val="C2D49B"/>
                </a:solidFill>
              </a:rPr>
              <a:t>DELLA</a:t>
            </a:r>
            <a:r>
              <a:rPr sz="3200" spc="-130" dirty="0">
                <a:solidFill>
                  <a:srgbClr val="C2D49B"/>
                </a:solidFill>
              </a:rPr>
              <a:t> </a:t>
            </a:r>
            <a:r>
              <a:rPr sz="3200" spc="-10" dirty="0">
                <a:solidFill>
                  <a:srgbClr val="C2D49B"/>
                </a:solidFill>
              </a:rPr>
              <a:t>MOBILITÀ</a:t>
            </a:r>
            <a:endParaRPr sz="3200"/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spc="50" dirty="0">
                <a:solidFill>
                  <a:srgbClr val="DBEDF4"/>
                </a:solidFill>
              </a:rPr>
              <a:t>DURATION</a:t>
            </a:r>
            <a:r>
              <a:rPr sz="3200" spc="-125" dirty="0">
                <a:solidFill>
                  <a:srgbClr val="DBEDF4"/>
                </a:solidFill>
              </a:rPr>
              <a:t> </a:t>
            </a:r>
            <a:r>
              <a:rPr sz="3200" spc="120" dirty="0">
                <a:solidFill>
                  <a:srgbClr val="DBEDF4"/>
                </a:solidFill>
              </a:rPr>
              <a:t>AND</a:t>
            </a:r>
            <a:r>
              <a:rPr sz="3200" spc="-110" dirty="0">
                <a:solidFill>
                  <a:srgbClr val="DBEDF4"/>
                </a:solidFill>
              </a:rPr>
              <a:t> </a:t>
            </a:r>
            <a:r>
              <a:rPr sz="3200" spc="160" dirty="0">
                <a:solidFill>
                  <a:srgbClr val="DBEDF4"/>
                </a:solidFill>
              </a:rPr>
              <a:t>TYPE</a:t>
            </a:r>
            <a:r>
              <a:rPr sz="3200" spc="-95" dirty="0">
                <a:solidFill>
                  <a:srgbClr val="DBEDF4"/>
                </a:solidFill>
              </a:rPr>
              <a:t> </a:t>
            </a:r>
            <a:r>
              <a:rPr sz="3200" spc="155" dirty="0">
                <a:solidFill>
                  <a:srgbClr val="DBEDF4"/>
                </a:solidFill>
              </a:rPr>
              <a:t>OF</a:t>
            </a:r>
            <a:r>
              <a:rPr sz="3200" spc="-105" dirty="0">
                <a:solidFill>
                  <a:srgbClr val="DBEDF4"/>
                </a:solidFill>
              </a:rPr>
              <a:t> </a:t>
            </a:r>
            <a:r>
              <a:rPr sz="3200" spc="40" dirty="0">
                <a:solidFill>
                  <a:srgbClr val="DBEDF4"/>
                </a:solidFill>
              </a:rPr>
              <a:t>MOBILITY</a:t>
            </a:r>
            <a:endParaRPr sz="3200"/>
          </a:p>
        </p:txBody>
      </p:sp>
      <p:sp>
        <p:nvSpPr>
          <p:cNvPr id="30" name="object 30"/>
          <p:cNvSpPr txBox="1"/>
          <p:nvPr/>
        </p:nvSpPr>
        <p:spPr>
          <a:xfrm>
            <a:off x="13499972" y="9789797"/>
            <a:ext cx="2687320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Universitè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Bordeaux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20367" y="1363167"/>
            <a:ext cx="9400033" cy="6710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869315" indent="-457200">
              <a:lnSpc>
                <a:spcPct val="100000"/>
              </a:lnSpc>
              <a:spcBef>
                <a:spcPts val="105"/>
              </a:spcBef>
              <a:buClr>
                <a:srgbClr val="EAF0DD"/>
              </a:buClr>
              <a:buFont typeface="Wingdings"/>
              <a:buChar char=""/>
              <a:tabLst>
                <a:tab pos="469900" algn="l"/>
              </a:tabLst>
            </a:pP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Il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periodo</a:t>
            </a:r>
            <a:r>
              <a:rPr sz="32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di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mobilità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potrà</a:t>
            </a:r>
            <a:r>
              <a:rPr sz="3200" spc="-3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svolgersi</a:t>
            </a:r>
            <a:r>
              <a:rPr sz="32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dal</a:t>
            </a:r>
            <a:r>
              <a:rPr sz="3200" b="1" spc="-5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FFFF00"/>
                </a:solidFill>
                <a:latin typeface="Tahoma"/>
                <a:cs typeface="Tahoma"/>
              </a:rPr>
              <a:t>15 </a:t>
            </a:r>
            <a:r>
              <a:rPr sz="3200" b="1" dirty="0" err="1">
                <a:solidFill>
                  <a:srgbClr val="FFFF00"/>
                </a:solidFill>
                <a:latin typeface="Tahoma"/>
                <a:cs typeface="Tahoma"/>
              </a:rPr>
              <a:t>luglio</a:t>
            </a:r>
            <a:r>
              <a:rPr sz="3200" b="1" spc="-4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 smtClean="0">
                <a:solidFill>
                  <a:srgbClr val="FFFF00"/>
                </a:solidFill>
                <a:latin typeface="Tahoma"/>
                <a:cs typeface="Tahoma"/>
              </a:rPr>
              <a:t>202</a:t>
            </a:r>
            <a:r>
              <a:rPr lang="it-IT" sz="3200" b="1" dirty="0" smtClean="0">
                <a:solidFill>
                  <a:srgbClr val="FFFF00"/>
                </a:solidFill>
                <a:latin typeface="Tahoma"/>
                <a:cs typeface="Tahoma"/>
              </a:rPr>
              <a:t>6</a:t>
            </a:r>
            <a:r>
              <a:rPr sz="3200" b="1" spc="-25" dirty="0" smtClean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al</a:t>
            </a:r>
            <a:r>
              <a:rPr sz="3200" b="1" spc="-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30</a:t>
            </a:r>
            <a:r>
              <a:rPr sz="3200" b="1" spc="-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 err="1">
                <a:solidFill>
                  <a:srgbClr val="FFFF00"/>
                </a:solidFill>
                <a:latin typeface="Tahoma"/>
                <a:cs typeface="Tahoma"/>
              </a:rPr>
              <a:t>settembre</a:t>
            </a:r>
            <a:r>
              <a:rPr sz="3200" b="1" spc="-2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spc="-20" dirty="0" smtClean="0">
                <a:solidFill>
                  <a:srgbClr val="FFFF00"/>
                </a:solidFill>
                <a:latin typeface="Tahoma"/>
                <a:cs typeface="Tahoma"/>
              </a:rPr>
              <a:t>202</a:t>
            </a:r>
            <a:r>
              <a:rPr lang="it-IT" sz="3200" b="1" spc="-20" dirty="0" smtClean="0">
                <a:solidFill>
                  <a:srgbClr val="FFFF00"/>
                </a:solidFill>
                <a:latin typeface="Tahoma"/>
                <a:cs typeface="Tahoma"/>
              </a:rPr>
              <a:t>7</a:t>
            </a:r>
            <a:endParaRPr sz="3200" dirty="0">
              <a:solidFill>
                <a:srgbClr val="FFFF00"/>
              </a:solidFill>
              <a:latin typeface="Tahoma"/>
              <a:cs typeface="Tahoma"/>
            </a:endParaRPr>
          </a:p>
          <a:p>
            <a:pPr marL="469900" marR="1089025" indent="-457200">
              <a:lnSpc>
                <a:spcPct val="100000"/>
              </a:lnSpc>
              <a:spcBef>
                <a:spcPts val="1260"/>
              </a:spcBef>
              <a:buClr>
                <a:srgbClr val="EAF0DD"/>
              </a:buClr>
              <a:buFont typeface="Wingdings"/>
              <a:buChar char=""/>
              <a:tabLst>
                <a:tab pos="469900" algn="l"/>
              </a:tabLst>
            </a:pP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La</a:t>
            </a:r>
            <a:r>
              <a:rPr sz="3200" spc="-5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durata</a:t>
            </a:r>
            <a:r>
              <a:rPr sz="32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complessiva</a:t>
            </a:r>
            <a:r>
              <a:rPr sz="32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mobilità</a:t>
            </a:r>
            <a:r>
              <a:rPr sz="32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latin typeface="Tahoma"/>
                <a:cs typeface="Tahoma"/>
              </a:rPr>
              <a:t>dovrà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essere</a:t>
            </a:r>
            <a:r>
              <a:rPr sz="3200" spc="-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latin typeface="Tahoma"/>
                <a:cs typeface="Tahoma"/>
              </a:rPr>
              <a:t>continuativa</a:t>
            </a:r>
            <a:r>
              <a:rPr sz="3200" b="1" spc="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(no</a:t>
            </a:r>
            <a:r>
              <a:rPr sz="3200" spc="-3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latin typeface="Tahoma"/>
                <a:cs typeface="Tahoma"/>
              </a:rPr>
              <a:t>frammentazioni)</a:t>
            </a:r>
            <a:endParaRPr sz="3200" dirty="0">
              <a:latin typeface="Tahoma"/>
              <a:cs typeface="Tahoma"/>
            </a:endParaRPr>
          </a:p>
          <a:p>
            <a:pPr marL="469900" marR="5080" indent="-457200">
              <a:lnSpc>
                <a:spcPct val="100000"/>
              </a:lnSpc>
              <a:spcBef>
                <a:spcPts val="1265"/>
              </a:spcBef>
              <a:buClr>
                <a:srgbClr val="EAF0DD"/>
              </a:buClr>
              <a:buFont typeface="Wingdings"/>
              <a:buChar char=""/>
              <a:tabLst>
                <a:tab pos="469900" algn="l"/>
              </a:tabLst>
            </a:pP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La</a:t>
            </a:r>
            <a:r>
              <a:rPr sz="3200" spc="-9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mobilità</a:t>
            </a:r>
            <a:r>
              <a:rPr sz="3200" spc="-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per</a:t>
            </a:r>
            <a:r>
              <a:rPr sz="3200" spc="-7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traineeship</a:t>
            </a:r>
            <a:r>
              <a:rPr sz="3200" spc="-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(interno</a:t>
            </a:r>
            <a:r>
              <a:rPr sz="3200" spc="-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al</a:t>
            </a:r>
            <a:r>
              <a:rPr sz="3200" spc="-6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CdS)</a:t>
            </a:r>
            <a:r>
              <a:rPr sz="3200" spc="-7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5F5EB"/>
                </a:solidFill>
                <a:latin typeface="Tahoma"/>
                <a:cs typeface="Tahoma"/>
              </a:rPr>
              <a:t>deve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conseguire</a:t>
            </a:r>
            <a:r>
              <a:rPr sz="32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latin typeface="Tahoma"/>
                <a:cs typeface="Tahoma"/>
              </a:rPr>
              <a:t>un</a:t>
            </a:r>
            <a:r>
              <a:rPr sz="3200" spc="-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minimo</a:t>
            </a:r>
            <a:r>
              <a:rPr sz="3200" b="1" spc="-5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di</a:t>
            </a:r>
            <a:r>
              <a:rPr sz="3200" b="1" spc="-2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Tahoma"/>
                <a:cs typeface="Tahoma"/>
              </a:rPr>
              <a:t>3</a:t>
            </a:r>
            <a:r>
              <a:rPr sz="3200" b="1" spc="-1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3200" b="1" spc="-10" dirty="0" smtClean="0">
                <a:solidFill>
                  <a:srgbClr val="FFFF00"/>
                </a:solidFill>
                <a:latin typeface="Tahoma"/>
                <a:cs typeface="Tahoma"/>
              </a:rPr>
              <a:t>CFU/ECTS</a:t>
            </a:r>
            <a:endParaRPr sz="3200" dirty="0" smtClean="0">
              <a:solidFill>
                <a:srgbClr val="FFFF00"/>
              </a:solidFill>
              <a:latin typeface="Tahoma"/>
              <a:cs typeface="Tahoma"/>
            </a:endParaRPr>
          </a:p>
          <a:p>
            <a:pPr marL="12700" marR="494030" algn="just">
              <a:lnSpc>
                <a:spcPct val="100000"/>
              </a:lnSpc>
              <a:spcBef>
                <a:spcPts val="3609"/>
              </a:spcBef>
              <a:buSzPct val="106666"/>
              <a:tabLst>
                <a:tab pos="469900" algn="l"/>
              </a:tabLst>
            </a:pPr>
            <a:r>
              <a:rPr lang="en-US" sz="1050" dirty="0" smtClean="0">
                <a:solidFill>
                  <a:srgbClr val="DBEDF4"/>
                </a:solidFill>
                <a:latin typeface="Tahoma"/>
                <a:cs typeface="Tahoma"/>
              </a:rPr>
              <a:t>h</a:t>
            </a:r>
          </a:p>
          <a:p>
            <a:pPr marL="469900" marR="494030" indent="-457200" algn="l">
              <a:lnSpc>
                <a:spcPct val="100000"/>
              </a:lnSpc>
              <a:spcBef>
                <a:spcPts val="3609"/>
              </a:spcBef>
              <a:buSzPct val="106666"/>
              <a:buFont typeface="Wingdings"/>
              <a:buChar char=""/>
              <a:tabLst>
                <a:tab pos="469900" algn="l"/>
              </a:tabLst>
            </a:pPr>
            <a:r>
              <a:rPr lang="en-US" sz="2400" dirty="0" smtClean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4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lang="en-US" sz="24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period</a:t>
            </a:r>
            <a:r>
              <a:rPr lang="en-US"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can</a:t>
            </a:r>
            <a:r>
              <a:rPr lang="en-US" sz="24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take</a:t>
            </a:r>
            <a:r>
              <a:rPr lang="en-US"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place</a:t>
            </a:r>
            <a:r>
              <a:rPr lang="en-US" sz="24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 smtClean="0">
                <a:solidFill>
                  <a:srgbClr val="DBEDF4"/>
                </a:solidFill>
                <a:latin typeface="Tahoma"/>
                <a:cs typeface="Tahoma"/>
              </a:rPr>
              <a:t>starting</a:t>
            </a:r>
            <a:r>
              <a:rPr lang="en-US" sz="2400" spc="-6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spc="-2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from 15 July 2026 and must end by 30 September 2027</a:t>
            </a:r>
          </a:p>
          <a:p>
            <a:pPr marL="469900" marR="1031240" indent="-457200" algn="l">
              <a:lnSpc>
                <a:spcPct val="100000"/>
              </a:lnSpc>
              <a:buSzPct val="106666"/>
              <a:buFont typeface="Wingdings"/>
              <a:buChar char=""/>
              <a:tabLst>
                <a:tab pos="469900" algn="l"/>
              </a:tabLst>
            </a:pPr>
            <a:r>
              <a:rPr sz="2400" dirty="0" smtClean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15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overall</a:t>
            </a:r>
            <a:r>
              <a:rPr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stay</a:t>
            </a:r>
            <a:r>
              <a:rPr sz="24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24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 smtClean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lang="it-IT" sz="2400" spc="-1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 err="1" smtClean="0">
                <a:solidFill>
                  <a:srgbClr val="DBEDF4"/>
                </a:solidFill>
                <a:latin typeface="Tahoma"/>
                <a:cs typeface="Tahoma"/>
              </a:rPr>
              <a:t>organisation</a:t>
            </a:r>
            <a:r>
              <a:rPr sz="2400" spc="-9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400" b="1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400" b="1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continuous</a:t>
            </a:r>
            <a:r>
              <a:rPr sz="2400" b="1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(</a:t>
            </a:r>
            <a:r>
              <a:rPr sz="2400" spc="-10" dirty="0" err="1" smtClean="0">
                <a:solidFill>
                  <a:srgbClr val="DBEDF4"/>
                </a:solidFill>
                <a:latin typeface="Tahoma"/>
                <a:cs typeface="Tahoma"/>
              </a:rPr>
              <a:t>withou</a:t>
            </a:r>
            <a:r>
              <a:rPr lang="it-IT" sz="2400" spc="-10" dirty="0" smtClean="0">
                <a:solidFill>
                  <a:srgbClr val="DBEDF4"/>
                </a:solidFill>
                <a:latin typeface="Tahoma"/>
                <a:cs typeface="Tahoma"/>
              </a:rPr>
              <a:t>t </a:t>
            </a:r>
            <a:r>
              <a:rPr sz="2400" spc="-10" dirty="0" smtClean="0">
                <a:solidFill>
                  <a:srgbClr val="DBEDF4"/>
                </a:solidFill>
                <a:latin typeface="Tahoma"/>
                <a:cs typeface="Tahoma"/>
              </a:rPr>
              <a:t>interruptions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)</a:t>
            </a:r>
            <a:endParaRPr lang="it-IT" sz="2400" spc="-1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469900" marR="1031240" indent="-457200" algn="l">
              <a:lnSpc>
                <a:spcPct val="100000"/>
              </a:lnSpc>
              <a:buSzPct val="106666"/>
              <a:buFont typeface="Wingdings"/>
              <a:buChar char=""/>
              <a:tabLst>
                <a:tab pos="469900" algn="l"/>
              </a:tabLst>
            </a:pPr>
            <a:endParaRPr sz="700" dirty="0">
              <a:latin typeface="Tahoma"/>
              <a:cs typeface="Tahoma"/>
            </a:endParaRPr>
          </a:p>
          <a:p>
            <a:pPr marL="469900" marR="886460" indent="-457200" algn="l">
              <a:lnSpc>
                <a:spcPct val="100000"/>
              </a:lnSpc>
              <a:buSzPct val="106666"/>
              <a:buFont typeface="Wingdings"/>
              <a:buChar char=""/>
              <a:tabLst>
                <a:tab pos="469900" algn="l"/>
              </a:tabLst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24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(if</a:t>
            </a:r>
            <a:r>
              <a:rPr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internal</a:t>
            </a:r>
            <a:r>
              <a:rPr sz="24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study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plan)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achieve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minimum</a:t>
            </a:r>
            <a:r>
              <a:rPr sz="2400" b="1" spc="-4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of</a:t>
            </a:r>
            <a:r>
              <a:rPr sz="2400" b="1" spc="-7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3</a:t>
            </a:r>
            <a:r>
              <a:rPr sz="2400" b="1" spc="-6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ECTS </a:t>
            </a:r>
            <a:r>
              <a:rPr sz="2400" b="1" spc="-1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credits</a:t>
            </a:r>
            <a:endParaRPr sz="2400" dirty="0">
              <a:solidFill>
                <a:schemeClr val="accent5">
                  <a:lumMod val="40000"/>
                  <a:lumOff val="60000"/>
                </a:schemeClr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38640"/>
          </a:xfrm>
          <a:custGeom>
            <a:avLst/>
            <a:gdLst/>
            <a:ahLst/>
            <a:cxnLst/>
            <a:rect l="l" t="t" r="r" b="b"/>
            <a:pathLst>
              <a:path w="18272760" h="9438640">
                <a:moveTo>
                  <a:pt x="0" y="9438132"/>
                </a:moveTo>
                <a:lnTo>
                  <a:pt x="18272760" y="9438132"/>
                </a:lnTo>
                <a:lnTo>
                  <a:pt x="18272760" y="0"/>
                </a:lnTo>
                <a:lnTo>
                  <a:pt x="0" y="0"/>
                </a:lnTo>
                <a:lnTo>
                  <a:pt x="0" y="9438132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3"/>
            <a:ext cx="18288000" cy="10287257"/>
            <a:chOff x="0" y="-3"/>
            <a:chExt cx="18288000" cy="10287257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2047" y="-3"/>
              <a:ext cx="7220711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47221" y="756"/>
              <a:ext cx="7230745" cy="10286365"/>
            </a:xfrm>
            <a:custGeom>
              <a:avLst/>
              <a:gdLst/>
              <a:ahLst/>
              <a:cxnLst/>
              <a:rect l="l" t="t" r="r" b="b"/>
              <a:pathLst>
                <a:path w="7230744" h="10286365">
                  <a:moveTo>
                    <a:pt x="7230237" y="10286243"/>
                  </a:moveTo>
                  <a:lnTo>
                    <a:pt x="7230237" y="0"/>
                  </a:lnTo>
                </a:path>
                <a:path w="7230744" h="10286365">
                  <a:moveTo>
                    <a:pt x="0" y="0"/>
                  </a:moveTo>
                  <a:lnTo>
                    <a:pt x="0" y="10286243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51847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0" y="0"/>
                  </a:moveTo>
                  <a:lnTo>
                    <a:pt x="0" y="76199"/>
                  </a:lnTo>
                  <a:lnTo>
                    <a:pt x="18288000" y="76199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67" y="3163823"/>
              <a:ext cx="103631" cy="1066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011167"/>
              <a:ext cx="103631" cy="106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860037"/>
              <a:ext cx="103631" cy="1066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6556247"/>
              <a:ext cx="103631" cy="1066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7" y="8252461"/>
              <a:ext cx="103631" cy="10667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499591" y="9800843"/>
              <a:ext cx="2761615" cy="321945"/>
            </a:xfrm>
            <a:custGeom>
              <a:avLst/>
              <a:gdLst/>
              <a:ahLst/>
              <a:cxnLst/>
              <a:rect l="l" t="t" r="r" b="b"/>
              <a:pathLst>
                <a:path w="2761615" h="321945">
                  <a:moveTo>
                    <a:pt x="2761488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61488" y="321563"/>
                  </a:lnTo>
                  <a:lnTo>
                    <a:pt x="2761488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1828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2880" y="275844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6705" y="3899153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0" y="275844"/>
                  </a:moveTo>
                  <a:lnTo>
                    <a:pt x="182880" y="275844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30480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304800" y="263651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9753" y="6445758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0" y="263651"/>
                  </a:moveTo>
                  <a:lnTo>
                    <a:pt x="304800" y="263651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0" y="211836"/>
                  </a:moveTo>
                  <a:lnTo>
                    <a:pt x="231647" y="211836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170687" y="237743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8041" y="4755641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3"/>
                  </a:moveTo>
                  <a:lnTo>
                    <a:pt x="170687" y="237743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3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252984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52984" y="381000"/>
                  </a:lnTo>
                  <a:lnTo>
                    <a:pt x="252984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6705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0" y="381000"/>
                  </a:moveTo>
                  <a:lnTo>
                    <a:pt x="252984" y="381000"/>
                  </a:lnTo>
                  <a:lnTo>
                    <a:pt x="252984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9337" y="2242566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99337" y="2242566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0921" y="5916073"/>
              <a:ext cx="548640" cy="5425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3935" y="1112519"/>
              <a:ext cx="8228075" cy="64007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887982" y="57403"/>
            <a:ext cx="759015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114" dirty="0">
                <a:solidFill>
                  <a:srgbClr val="C2D49B"/>
                </a:solidFill>
                <a:latin typeface="Tahoma"/>
                <a:cs typeface="Tahoma"/>
              </a:rPr>
              <a:t>DURATA</a:t>
            </a:r>
            <a:r>
              <a:rPr sz="3200" spc="-12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C2D49B"/>
                </a:solidFill>
                <a:latin typeface="Tahoma"/>
                <a:cs typeface="Tahoma"/>
              </a:rPr>
              <a:t>E</a:t>
            </a:r>
            <a:r>
              <a:rPr sz="3200" spc="-9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C2D49B"/>
                </a:solidFill>
                <a:latin typeface="Tahoma"/>
                <a:cs typeface="Tahoma"/>
              </a:rPr>
              <a:t>TIPOLOGIA</a:t>
            </a:r>
            <a:r>
              <a:rPr sz="3200" spc="-12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5" dirty="0">
                <a:solidFill>
                  <a:srgbClr val="C2D49B"/>
                </a:solidFill>
                <a:latin typeface="Tahoma"/>
                <a:cs typeface="Tahoma"/>
              </a:rPr>
              <a:t>DELLA</a:t>
            </a:r>
            <a:r>
              <a:rPr sz="3200" spc="-13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2D49B"/>
                </a:solidFill>
                <a:latin typeface="Tahoma"/>
                <a:cs typeface="Tahoma"/>
              </a:rPr>
              <a:t>MOBILITÀ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spc="5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32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2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DBEDF4"/>
                </a:solidFill>
                <a:latin typeface="Tahoma"/>
                <a:cs typeface="Tahoma"/>
              </a:rPr>
              <a:t>TYPE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4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499972" y="9789797"/>
            <a:ext cx="2687320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Universitè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Bordeaux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518030" y="1363166"/>
            <a:ext cx="33089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3D59B"/>
                </a:solidFill>
                <a:latin typeface="Tahoma"/>
                <a:cs typeface="Tahoma"/>
              </a:rPr>
              <a:t>Sede</a:t>
            </a:r>
            <a:r>
              <a:rPr sz="3600" b="1" spc="-20" dirty="0">
                <a:solidFill>
                  <a:srgbClr val="C3D59B"/>
                </a:solidFill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3D59B"/>
                </a:solidFill>
                <a:latin typeface="Tahoma"/>
                <a:cs typeface="Tahoma"/>
              </a:rPr>
              <a:t>Generica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18030" y="2156206"/>
            <a:ext cx="9173210" cy="6463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242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La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latin typeface="Tahoma"/>
                <a:cs typeface="Tahoma"/>
              </a:rPr>
              <a:t>durata</a:t>
            </a:r>
            <a:r>
              <a:rPr sz="3200" b="1" spc="-5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mobilità</a:t>
            </a:r>
            <a:r>
              <a:rPr sz="3200" spc="-10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è</a:t>
            </a:r>
            <a:r>
              <a:rPr sz="3200" spc="-3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latin typeface="Tahoma"/>
                <a:cs typeface="Tahoma"/>
              </a:rPr>
              <a:t>prestabilita</a:t>
            </a:r>
            <a:r>
              <a:rPr sz="3200" b="1" spc="-5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dalla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Lettera</a:t>
            </a:r>
            <a:r>
              <a:rPr sz="3200" i="1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di</a:t>
            </a:r>
            <a:r>
              <a:rPr sz="3200" i="1" spc="-1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intenti</a:t>
            </a:r>
            <a:r>
              <a:rPr sz="3200" i="1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i="1" dirty="0">
                <a:solidFill>
                  <a:srgbClr val="EAF0DD"/>
                </a:solidFill>
                <a:latin typeface="Tahoma"/>
                <a:cs typeface="Tahoma"/>
              </a:rPr>
              <a:t>generica</a:t>
            </a:r>
            <a:r>
              <a:rPr sz="3200" b="1" i="1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siglata</a:t>
            </a:r>
            <a:r>
              <a:rPr sz="3200" spc="-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dalla</a:t>
            </a:r>
            <a:r>
              <a:rPr sz="3200" spc="-2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Scuola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di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Agraria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con</a:t>
            </a:r>
            <a:r>
              <a:rPr sz="3200" spc="-6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ciascuna</a:t>
            </a:r>
            <a:r>
              <a:rPr sz="3200" spc="-8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Università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ospitante,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EAF0DD"/>
                </a:solidFill>
                <a:latin typeface="Tahoma"/>
                <a:cs typeface="Tahoma"/>
              </a:rPr>
              <a:t>così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come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indicata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alla</a:t>
            </a:r>
            <a:r>
              <a:rPr sz="3200" spc="-4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pagina </a:t>
            </a:r>
            <a:r>
              <a:rPr sz="3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9"/>
              </a:rPr>
              <a:t>https://ammissioni.unifi.it/DESTINATION/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ts val="3875"/>
              </a:lnSpc>
            </a:pP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nel</a:t>
            </a:r>
            <a:r>
              <a:rPr sz="3200" spc="-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latin typeface="Tahoma"/>
                <a:cs typeface="Tahoma"/>
              </a:rPr>
              <a:t>menù</a:t>
            </a:r>
            <a:r>
              <a:rPr sz="3200" spc="-6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90" dirty="0">
                <a:solidFill>
                  <a:srgbClr val="EAF0DD"/>
                </a:solidFill>
                <a:latin typeface="Tahoma"/>
                <a:cs typeface="Tahoma"/>
              </a:rPr>
              <a:t>Erasmus+</a:t>
            </a:r>
            <a:r>
              <a:rPr sz="3200" spc="-14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70" dirty="0">
                <a:solidFill>
                  <a:srgbClr val="EAF0DD"/>
                </a:solidFill>
                <a:latin typeface="Tahoma"/>
                <a:cs typeface="Tahoma"/>
              </a:rPr>
              <a:t>traineeship</a:t>
            </a:r>
            <a:r>
              <a:rPr sz="3200" spc="-10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200" spc="-10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latin typeface="Tahoma"/>
                <a:cs typeface="Tahoma"/>
              </a:rPr>
              <a:t>generica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445"/>
              </a:spcBef>
            </a:pPr>
            <a:endParaRPr sz="3350" dirty="0">
              <a:latin typeface="Tahoma"/>
              <a:cs typeface="Tahoma"/>
            </a:endParaRPr>
          </a:p>
          <a:p>
            <a:pPr marL="12700" marR="5080">
              <a:lnSpc>
                <a:spcPct val="99200"/>
              </a:lnSpc>
              <a:spcBef>
                <a:spcPts val="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predetermined</a:t>
            </a:r>
            <a:r>
              <a:rPr sz="2800" b="1" spc="-1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by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what</a:t>
            </a:r>
            <a:r>
              <a:rPr sz="2800" spc="-1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indicated</a:t>
            </a:r>
            <a:r>
              <a:rPr sz="2800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within</a:t>
            </a:r>
            <a:r>
              <a:rPr sz="2800" spc="-9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</a:t>
            </a:r>
            <a:r>
              <a:rPr sz="2800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generic</a:t>
            </a:r>
            <a:r>
              <a:rPr sz="2800" i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Letter</a:t>
            </a:r>
            <a:r>
              <a:rPr sz="2800" i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i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of </a:t>
            </a:r>
            <a:r>
              <a:rPr sz="28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Intent</a:t>
            </a:r>
            <a:r>
              <a:rPr sz="2800" i="1" spc="-5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signed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between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and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(Sede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Generica),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as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indicated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page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10"/>
              </a:rPr>
              <a:t>https://ammissioni.unifi.it/DESTINATION</a:t>
            </a:r>
            <a:r>
              <a:rPr sz="2400" b="1" spc="-1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Erasmus+</a:t>
            </a:r>
            <a:r>
              <a:rPr sz="2800" spc="-114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sede</a:t>
            </a:r>
            <a:r>
              <a:rPr sz="2800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generica</a:t>
            </a:r>
            <a:r>
              <a:rPr sz="2800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menu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38640"/>
          </a:xfrm>
          <a:custGeom>
            <a:avLst/>
            <a:gdLst/>
            <a:ahLst/>
            <a:cxnLst/>
            <a:rect l="l" t="t" r="r" b="b"/>
            <a:pathLst>
              <a:path w="18272760" h="9438640">
                <a:moveTo>
                  <a:pt x="0" y="9438132"/>
                </a:moveTo>
                <a:lnTo>
                  <a:pt x="18272760" y="9438132"/>
                </a:lnTo>
                <a:lnTo>
                  <a:pt x="18272760" y="0"/>
                </a:lnTo>
                <a:lnTo>
                  <a:pt x="0" y="0"/>
                </a:lnTo>
                <a:lnTo>
                  <a:pt x="0" y="9438132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005"/>
            <a:ext cx="18288000" cy="10295890"/>
            <a:chOff x="0" y="-4005"/>
            <a:chExt cx="18288000" cy="1029589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52047" y="-3"/>
              <a:ext cx="7220711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47221" y="756"/>
              <a:ext cx="7230745" cy="10286365"/>
            </a:xfrm>
            <a:custGeom>
              <a:avLst/>
              <a:gdLst/>
              <a:ahLst/>
              <a:cxnLst/>
              <a:rect l="l" t="t" r="r" b="b"/>
              <a:pathLst>
                <a:path w="7230744" h="10286365">
                  <a:moveTo>
                    <a:pt x="7230237" y="10286243"/>
                  </a:moveTo>
                  <a:lnTo>
                    <a:pt x="7230237" y="0"/>
                  </a:lnTo>
                </a:path>
                <a:path w="7230744" h="10286365">
                  <a:moveTo>
                    <a:pt x="0" y="0"/>
                  </a:moveTo>
                  <a:lnTo>
                    <a:pt x="0" y="10286243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51847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0" y="0"/>
                  </a:moveTo>
                  <a:lnTo>
                    <a:pt x="0" y="76199"/>
                  </a:lnTo>
                  <a:lnTo>
                    <a:pt x="18288000" y="76199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567" y="3163823"/>
              <a:ext cx="103631" cy="1066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011167"/>
              <a:ext cx="103631" cy="1066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567" y="4860037"/>
              <a:ext cx="103631" cy="1066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67" y="6556247"/>
              <a:ext cx="103631" cy="1066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7" y="8252461"/>
              <a:ext cx="103631" cy="10667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900173" y="108026"/>
            <a:ext cx="759015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114" dirty="0">
                <a:solidFill>
                  <a:srgbClr val="C2D49B"/>
                </a:solidFill>
                <a:latin typeface="Tahoma"/>
                <a:cs typeface="Tahoma"/>
              </a:rPr>
              <a:t>DURATA</a:t>
            </a:r>
            <a:r>
              <a:rPr sz="3200" spc="-45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C2D49B"/>
                </a:solidFill>
                <a:latin typeface="Tahoma"/>
                <a:cs typeface="Tahoma"/>
              </a:rPr>
              <a:t>E</a:t>
            </a:r>
            <a:r>
              <a:rPr sz="3200" spc="-5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2D49B"/>
                </a:solidFill>
                <a:latin typeface="Tahoma"/>
                <a:cs typeface="Tahoma"/>
              </a:rPr>
              <a:t>TIPOLOGIA</a:t>
            </a:r>
            <a:r>
              <a:rPr sz="3200" spc="-35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145" dirty="0">
                <a:solidFill>
                  <a:srgbClr val="C2D49B"/>
                </a:solidFill>
                <a:latin typeface="Tahoma"/>
                <a:cs typeface="Tahoma"/>
              </a:rPr>
              <a:t>DELLA</a:t>
            </a:r>
            <a:r>
              <a:rPr sz="3200" spc="-60" dirty="0">
                <a:solidFill>
                  <a:srgbClr val="C2D49B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2D49B"/>
                </a:solidFill>
                <a:latin typeface="Tahoma"/>
                <a:cs typeface="Tahoma"/>
              </a:rPr>
              <a:t>MOBILITÀ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3200" spc="5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32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2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DBEDF4"/>
                </a:solidFill>
                <a:latin typeface="Tahoma"/>
                <a:cs typeface="Tahoma"/>
              </a:rPr>
              <a:t>TYPE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4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396746" y="1203452"/>
            <a:ext cx="3307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3D59B"/>
                </a:solidFill>
                <a:latin typeface="Tahoma"/>
                <a:cs typeface="Tahoma"/>
              </a:rPr>
              <a:t>Sede </a:t>
            </a:r>
            <a:r>
              <a:rPr sz="3600" b="1" spc="-10" dirty="0">
                <a:solidFill>
                  <a:srgbClr val="C3D59B"/>
                </a:solidFill>
                <a:latin typeface="Tahoma"/>
                <a:cs typeface="Tahoma"/>
              </a:rPr>
              <a:t>Generica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96746" y="1918208"/>
            <a:ext cx="9465310" cy="735310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20"/>
              </a:spcBef>
            </a:pPr>
            <a:r>
              <a:rPr lang="it-IT" sz="3400" dirty="0">
                <a:solidFill>
                  <a:srgbClr val="EAF0DD"/>
                </a:solidFill>
                <a:latin typeface="Tahoma"/>
                <a:cs typeface="Tahoma"/>
              </a:rPr>
              <a:t>In </a:t>
            </a:r>
            <a:r>
              <a:rPr sz="3400" dirty="0" err="1">
                <a:solidFill>
                  <a:srgbClr val="EAF0DD"/>
                </a:solidFill>
                <a:latin typeface="Tahoma"/>
                <a:cs typeface="Tahoma"/>
              </a:rPr>
              <a:t>accordo</a:t>
            </a:r>
            <a:r>
              <a:rPr sz="3400" spc="-2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con</a:t>
            </a:r>
            <a:r>
              <a:rPr sz="3400" spc="-2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la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400" spc="-3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estera</a:t>
            </a:r>
            <a:r>
              <a:rPr sz="3400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e</a:t>
            </a:r>
            <a:r>
              <a:rPr sz="3400" spc="-2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spc="-25" dirty="0">
                <a:solidFill>
                  <a:srgbClr val="EAF0DD"/>
                </a:solidFill>
                <a:latin typeface="Tahoma"/>
                <a:cs typeface="Tahoma"/>
              </a:rPr>
              <a:t>la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Scuola</a:t>
            </a:r>
            <a:r>
              <a:rPr sz="3400" spc="-4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di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Agraria</a:t>
            </a:r>
            <a:r>
              <a:rPr sz="3400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è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possibile,</a:t>
            </a:r>
            <a:r>
              <a:rPr sz="3400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i="1" dirty="0">
                <a:solidFill>
                  <a:srgbClr val="EAF0DD"/>
                </a:solidFill>
                <a:latin typeface="Tahoma"/>
                <a:cs typeface="Tahoma"/>
              </a:rPr>
              <a:t>per</a:t>
            </a:r>
            <a:r>
              <a:rPr sz="3400" i="1" spc="-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i="1" dirty="0">
                <a:solidFill>
                  <a:srgbClr val="EAF0DD"/>
                </a:solidFill>
                <a:latin typeface="Tahoma"/>
                <a:cs typeface="Tahoma"/>
              </a:rPr>
              <a:t>comprovate</a:t>
            </a:r>
            <a:r>
              <a:rPr sz="3400" i="1" spc="-3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i="1" spc="-10" dirty="0">
                <a:solidFill>
                  <a:srgbClr val="EAF0DD"/>
                </a:solidFill>
                <a:latin typeface="Tahoma"/>
                <a:cs typeface="Tahoma"/>
              </a:rPr>
              <a:t>ragioni didattiche</a:t>
            </a:r>
            <a:r>
              <a:rPr sz="3400" spc="-10" dirty="0">
                <a:solidFill>
                  <a:srgbClr val="EAF0DD"/>
                </a:solidFill>
                <a:latin typeface="Tahoma"/>
                <a:cs typeface="Tahoma"/>
              </a:rPr>
              <a:t>:</a:t>
            </a:r>
            <a:endParaRPr sz="3400" dirty="0">
              <a:latin typeface="Tahoma"/>
              <a:cs typeface="Tahoma"/>
            </a:endParaRPr>
          </a:p>
          <a:p>
            <a:pPr marL="468630" indent="-455930">
              <a:lnSpc>
                <a:spcPct val="100000"/>
              </a:lnSpc>
              <a:spcBef>
                <a:spcPts val="100"/>
              </a:spcBef>
              <a:buFont typeface="Segoe UI Symbol"/>
              <a:buChar char="⮚"/>
              <a:tabLst>
                <a:tab pos="468630" algn="l"/>
              </a:tabLst>
            </a:pP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Ridurre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la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durata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spc="-1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prevista</a:t>
            </a:r>
            <a:endParaRPr sz="3400" dirty="0">
              <a:latin typeface="Tahoma"/>
              <a:cs typeface="Tahoma"/>
            </a:endParaRPr>
          </a:p>
          <a:p>
            <a:pPr marL="469265" marR="1111885" indent="-457200">
              <a:lnSpc>
                <a:spcPct val="97700"/>
              </a:lnSpc>
              <a:spcBef>
                <a:spcPts val="240"/>
              </a:spcBef>
              <a:buFont typeface="Segoe UI Symbol"/>
              <a:buChar char="⮚"/>
              <a:tabLst>
                <a:tab pos="469265" algn="l"/>
              </a:tabLst>
            </a:pP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Prolungare</a:t>
            </a:r>
            <a:r>
              <a:rPr sz="3400" u="sng" spc="-3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la</a:t>
            </a:r>
            <a:r>
              <a:rPr sz="3400" u="sng" spc="-15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durata</a:t>
            </a:r>
            <a:r>
              <a:rPr sz="3400" u="sng" spc="-45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prevista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,</a:t>
            </a:r>
            <a:r>
              <a:rPr sz="3400" spc="-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EAF0DD"/>
                </a:solidFill>
                <a:latin typeface="Tahoma"/>
                <a:cs typeface="Tahoma"/>
              </a:rPr>
              <a:t>presentando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opportuna</a:t>
            </a:r>
            <a:r>
              <a:rPr sz="3400" spc="-7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Richiesta</a:t>
            </a:r>
            <a:r>
              <a:rPr sz="3400" u="sng" spc="-11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3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di</a:t>
            </a:r>
            <a:r>
              <a:rPr sz="3400" u="sng" spc="-114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3400" u="sng" spc="-8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Prolungamento</a:t>
            </a:r>
            <a:r>
              <a:rPr sz="3400" u="sng" spc="-1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3400" spc="-20" dirty="0">
                <a:solidFill>
                  <a:srgbClr val="EAF0DD"/>
                </a:solidFill>
                <a:latin typeface="Tahoma"/>
                <a:cs typeface="Tahoma"/>
              </a:rPr>
              <a:t>dopo </a:t>
            </a:r>
            <a:r>
              <a:rPr sz="3400" dirty="0">
                <a:solidFill>
                  <a:srgbClr val="EAF0DD"/>
                </a:solidFill>
                <a:latin typeface="Tahoma"/>
                <a:cs typeface="Tahoma"/>
              </a:rPr>
              <a:t>l’avvio</a:t>
            </a:r>
            <a:r>
              <a:rPr sz="3400" spc="-7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dirty="0" err="1">
                <a:solidFill>
                  <a:srgbClr val="EAF0DD"/>
                </a:solidFill>
                <a:latin typeface="Tahoma"/>
                <a:cs typeface="Tahoma"/>
              </a:rPr>
              <a:t>della</a:t>
            </a:r>
            <a:r>
              <a:rPr sz="3400" spc="-6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400" spc="-10" dirty="0" err="1">
                <a:solidFill>
                  <a:srgbClr val="EAF0DD"/>
                </a:solidFill>
                <a:latin typeface="Tahoma"/>
                <a:cs typeface="Tahoma"/>
              </a:rPr>
              <a:t>mobilità</a:t>
            </a:r>
            <a:endParaRPr lang="it-IT" sz="3400" spc="-10" dirty="0">
              <a:solidFill>
                <a:srgbClr val="EAF0DD"/>
              </a:solidFill>
              <a:latin typeface="Tahoma"/>
              <a:cs typeface="Tahoma"/>
            </a:endParaRPr>
          </a:p>
          <a:p>
            <a:pPr marL="12065" marR="1111885">
              <a:lnSpc>
                <a:spcPct val="97700"/>
              </a:lnSpc>
              <a:spcBef>
                <a:spcPts val="240"/>
              </a:spcBef>
              <a:tabLst>
                <a:tab pos="469265" algn="l"/>
              </a:tabLst>
            </a:pPr>
            <a:endParaRPr sz="3200" dirty="0">
              <a:latin typeface="Tahoma"/>
              <a:cs typeface="Tahoma"/>
            </a:endParaRPr>
          </a:p>
          <a:p>
            <a:pPr marL="12700" marR="34290">
              <a:lnSpc>
                <a:spcPct val="100000"/>
              </a:lnSpc>
              <a:spcBef>
                <a:spcPts val="2610"/>
              </a:spcBef>
            </a:pP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Although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it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desirable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stick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planned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number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DBEDF4"/>
                </a:solidFill>
                <a:latin typeface="Tahoma"/>
                <a:cs typeface="Tahoma"/>
              </a:rPr>
              <a:t>of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months,</a:t>
            </a:r>
            <a:r>
              <a:rPr sz="26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agreement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with</a:t>
            </a:r>
            <a:r>
              <a:rPr sz="26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organization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it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26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possible,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proven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educational reasons:</a:t>
            </a:r>
            <a:endParaRPr sz="2600" dirty="0"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100"/>
              </a:spcBef>
              <a:buSzPct val="114285"/>
              <a:buFont typeface="Wingdings"/>
              <a:buChar char=""/>
              <a:tabLst>
                <a:tab pos="469265" algn="l"/>
              </a:tabLst>
            </a:pP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Reduce</a:t>
            </a:r>
            <a:r>
              <a:rPr sz="2600" u="sng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u="sng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planned</a:t>
            </a:r>
            <a:r>
              <a:rPr sz="2600" u="sng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spc="-10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endParaRPr sz="2600" u="sng" dirty="0">
              <a:latin typeface="Tahoma"/>
              <a:cs typeface="Tahoma"/>
            </a:endParaRPr>
          </a:p>
          <a:p>
            <a:pPr marL="469265" marR="368300" indent="-457200">
              <a:lnSpc>
                <a:spcPct val="100000"/>
              </a:lnSpc>
              <a:spcBef>
                <a:spcPts val="95"/>
              </a:spcBef>
              <a:buSzPct val="114285"/>
              <a:buFont typeface="Wingdings"/>
              <a:buChar char=""/>
              <a:tabLst>
                <a:tab pos="469265" algn="l"/>
              </a:tabLst>
            </a:pP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Extend</a:t>
            </a:r>
            <a:r>
              <a:rPr sz="2600" u="sng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u="sng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planned</a:t>
            </a:r>
            <a:r>
              <a:rPr sz="2600" u="sng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u="sng" dirty="0">
                <a:solidFill>
                  <a:srgbClr val="DBEDF4"/>
                </a:solidFill>
                <a:latin typeface="Tahoma"/>
                <a:cs typeface="Tahoma"/>
              </a:rPr>
              <a:t>duration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submitting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appropriate </a:t>
            </a:r>
            <a:r>
              <a:rPr sz="2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Request</a:t>
            </a:r>
            <a:r>
              <a:rPr sz="2600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2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for</a:t>
            </a:r>
            <a:r>
              <a:rPr sz="26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 </a:t>
            </a:r>
            <a:r>
              <a:rPr sz="26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7"/>
              </a:rPr>
              <a:t>Extension</a:t>
            </a:r>
            <a:r>
              <a:rPr sz="2600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after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start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2600" dirty="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99338" y="1156716"/>
            <a:ext cx="15461868" cy="8966073"/>
            <a:chOff x="799338" y="1156716"/>
            <a:chExt cx="15461868" cy="8966073"/>
          </a:xfrm>
        </p:grpSpPr>
        <p:sp>
          <p:nvSpPr>
            <p:cNvPr id="17" name="object 17"/>
            <p:cNvSpPr/>
            <p:nvPr/>
          </p:nvSpPr>
          <p:spPr>
            <a:xfrm>
              <a:off x="13499591" y="9800844"/>
              <a:ext cx="2761615" cy="321945"/>
            </a:xfrm>
            <a:custGeom>
              <a:avLst/>
              <a:gdLst/>
              <a:ahLst/>
              <a:cxnLst/>
              <a:rect l="l" t="t" r="r" b="b"/>
              <a:pathLst>
                <a:path w="2761615" h="321945">
                  <a:moveTo>
                    <a:pt x="2761488" y="0"/>
                  </a:moveTo>
                  <a:lnTo>
                    <a:pt x="0" y="0"/>
                  </a:lnTo>
                  <a:lnTo>
                    <a:pt x="0" y="321563"/>
                  </a:lnTo>
                  <a:lnTo>
                    <a:pt x="2761488" y="321563"/>
                  </a:lnTo>
                  <a:lnTo>
                    <a:pt x="2761488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6706" y="3899154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182880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182880" y="275844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6706" y="3899154"/>
              <a:ext cx="182880" cy="276225"/>
            </a:xfrm>
            <a:custGeom>
              <a:avLst/>
              <a:gdLst/>
              <a:ahLst/>
              <a:cxnLst/>
              <a:rect l="l" t="t" r="r" b="b"/>
              <a:pathLst>
                <a:path w="182880" h="276225">
                  <a:moveTo>
                    <a:pt x="0" y="275844"/>
                  </a:moveTo>
                  <a:lnTo>
                    <a:pt x="182880" y="275844"/>
                  </a:lnTo>
                  <a:lnTo>
                    <a:pt x="182880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79754" y="6445757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30480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304800" y="263651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9754" y="6445757"/>
              <a:ext cx="304800" cy="264160"/>
            </a:xfrm>
            <a:custGeom>
              <a:avLst/>
              <a:gdLst/>
              <a:ahLst/>
              <a:cxnLst/>
              <a:rect l="l" t="t" r="r" b="b"/>
              <a:pathLst>
                <a:path w="304800" h="264159">
                  <a:moveTo>
                    <a:pt x="0" y="263651"/>
                  </a:moveTo>
                  <a:lnTo>
                    <a:pt x="304800" y="263651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5182" y="8172449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0" y="211836"/>
                  </a:moveTo>
                  <a:lnTo>
                    <a:pt x="231647" y="211836"/>
                  </a:lnTo>
                  <a:lnTo>
                    <a:pt x="231647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98042" y="475564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3"/>
                  </a:lnTo>
                  <a:lnTo>
                    <a:pt x="170687" y="237743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98042" y="475564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3"/>
                  </a:moveTo>
                  <a:lnTo>
                    <a:pt x="170687" y="237743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3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76706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252984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252984" y="381000"/>
                  </a:lnTo>
                  <a:lnTo>
                    <a:pt x="252984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76706" y="3022854"/>
              <a:ext cx="253365" cy="381000"/>
            </a:xfrm>
            <a:custGeom>
              <a:avLst/>
              <a:gdLst/>
              <a:ahLst/>
              <a:cxnLst/>
              <a:rect l="l" t="t" r="r" b="b"/>
              <a:pathLst>
                <a:path w="253365" h="381000">
                  <a:moveTo>
                    <a:pt x="0" y="381000"/>
                  </a:moveTo>
                  <a:lnTo>
                    <a:pt x="252984" y="381000"/>
                  </a:lnTo>
                  <a:lnTo>
                    <a:pt x="252984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2386" y="21008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2386" y="21008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9338" y="6404815"/>
              <a:ext cx="548640" cy="54254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40280" y="1156716"/>
              <a:ext cx="6789420" cy="4876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3499972" y="9789797"/>
            <a:ext cx="2687320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Universitè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Bordeaux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665"/>
            <a:ext cx="18288000" cy="10276840"/>
            <a:chOff x="0" y="10665"/>
            <a:chExt cx="18288000" cy="10276840"/>
          </a:xfrm>
        </p:grpSpPr>
        <p:sp>
          <p:nvSpPr>
            <p:cNvPr id="4" name="object 4"/>
            <p:cNvSpPr/>
            <p:nvPr/>
          </p:nvSpPr>
          <p:spPr>
            <a:xfrm>
              <a:off x="0" y="9230868"/>
              <a:ext cx="18288000" cy="1056640"/>
            </a:xfrm>
            <a:custGeom>
              <a:avLst/>
              <a:gdLst/>
              <a:ahLst/>
              <a:cxnLst/>
              <a:rect l="l" t="t" r="r" b="b"/>
              <a:pathLst>
                <a:path w="18288000" h="1056640">
                  <a:moveTo>
                    <a:pt x="0" y="1056131"/>
                  </a:moveTo>
                  <a:lnTo>
                    <a:pt x="18288000" y="105613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56131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4428" y="10665"/>
              <a:ext cx="7240524" cy="102763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54668"/>
              <a:ext cx="18285460" cy="76200"/>
            </a:xfrm>
            <a:custGeom>
              <a:avLst/>
              <a:gdLst/>
              <a:ahLst/>
              <a:cxnLst/>
              <a:rect l="l" t="t" r="r" b="b"/>
              <a:pathLst>
                <a:path w="18285460" h="76200">
                  <a:moveTo>
                    <a:pt x="1828495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8284952" y="76199"/>
                  </a:lnTo>
                  <a:lnTo>
                    <a:pt x="18284952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83508" y="1242059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2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63039" y="95758"/>
            <a:ext cx="723582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EAF0DD"/>
                </a:solidFill>
              </a:rPr>
              <a:t>REQUISITI</a:t>
            </a:r>
            <a:r>
              <a:rPr sz="3200" spc="-195" dirty="0">
                <a:solidFill>
                  <a:srgbClr val="EAF0DD"/>
                </a:solidFill>
              </a:rPr>
              <a:t> </a:t>
            </a:r>
            <a:r>
              <a:rPr sz="3200" spc="-160" dirty="0">
                <a:solidFill>
                  <a:srgbClr val="EAF0DD"/>
                </a:solidFill>
              </a:rPr>
              <a:t>DI</a:t>
            </a:r>
            <a:r>
              <a:rPr sz="3200" spc="-130" dirty="0">
                <a:solidFill>
                  <a:srgbClr val="EAF0DD"/>
                </a:solidFill>
              </a:rPr>
              <a:t> </a:t>
            </a:r>
            <a:r>
              <a:rPr sz="3200" spc="-10" dirty="0">
                <a:solidFill>
                  <a:srgbClr val="EAF0DD"/>
                </a:solidFill>
              </a:rPr>
              <a:t>AMMISSIBILITÀ</a:t>
            </a:r>
            <a:endParaRPr sz="3200" dirty="0"/>
          </a:p>
          <a:p>
            <a:pPr algn="ctr">
              <a:lnSpc>
                <a:spcPct val="100000"/>
              </a:lnSpc>
            </a:pPr>
            <a:r>
              <a:rPr sz="2000" spc="114" dirty="0">
                <a:solidFill>
                  <a:srgbClr val="DBEDF4"/>
                </a:solidFill>
              </a:rPr>
              <a:t>REQUIREMENTS</a:t>
            </a:r>
            <a:r>
              <a:rPr sz="2000" spc="-135" dirty="0">
                <a:solidFill>
                  <a:srgbClr val="DBEDF4"/>
                </a:solidFill>
              </a:rPr>
              <a:t> </a:t>
            </a:r>
            <a:r>
              <a:rPr sz="2000" spc="170" dirty="0">
                <a:solidFill>
                  <a:srgbClr val="DBEDF4"/>
                </a:solidFill>
              </a:rPr>
              <a:t>FOR</a:t>
            </a:r>
            <a:r>
              <a:rPr sz="2000" spc="-95" dirty="0">
                <a:solidFill>
                  <a:srgbClr val="DBEDF4"/>
                </a:solidFill>
              </a:rPr>
              <a:t> </a:t>
            </a:r>
            <a:r>
              <a:rPr sz="2000" spc="-10" dirty="0">
                <a:solidFill>
                  <a:srgbClr val="DBEDF4"/>
                </a:solidFill>
              </a:rPr>
              <a:t>PARTICIPATION</a:t>
            </a:r>
            <a:endParaRPr sz="2000" dirty="0"/>
          </a:p>
        </p:txBody>
      </p:sp>
      <p:sp>
        <p:nvSpPr>
          <p:cNvPr id="9" name="object 9"/>
          <p:cNvSpPr txBox="1"/>
          <p:nvPr/>
        </p:nvSpPr>
        <p:spPr>
          <a:xfrm>
            <a:off x="1193088" y="1165632"/>
            <a:ext cx="9639300" cy="8247386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1910"/>
              </a:spcBef>
            </a:pP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Possono</a:t>
            </a:r>
            <a:r>
              <a:rPr sz="30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presentare</a:t>
            </a:r>
            <a:r>
              <a:rPr sz="30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domanda</a:t>
            </a:r>
            <a:r>
              <a:rPr sz="30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0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</a:t>
            </a:r>
            <a:r>
              <a:rPr sz="30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0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tutti gli </a:t>
            </a:r>
            <a:r>
              <a:rPr sz="3000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</a:t>
            </a:r>
            <a:r>
              <a:rPr lang="it-IT" sz="30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(indipendentemente dal paese di cittadinanza)</a:t>
            </a:r>
            <a:r>
              <a:rPr sz="30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1939"/>
              </a:spcBef>
              <a:buSzPct val="78125"/>
              <a:buFont typeface="Segoe UI Symbol"/>
              <a:buChar char="⮚"/>
              <a:tabLst>
                <a:tab pos="469265" algn="l"/>
              </a:tabLst>
            </a:pP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regolarmente</a:t>
            </a:r>
            <a:r>
              <a:rPr sz="32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iscritti</a:t>
            </a:r>
            <a:r>
              <a:rPr sz="3200" b="1" spc="-4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 err="1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all’a.a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b="1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r>
              <a:rPr sz="3200" b="1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</a:t>
            </a:r>
            <a:r>
              <a:rPr lang="it-IT" sz="3200" b="1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7</a:t>
            </a:r>
            <a:r>
              <a:rPr sz="3200" b="1" spc="-15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54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dell’avvio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(anche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part-time)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ad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525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corso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studio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dell’ateneo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I°,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II°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III°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 err="1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livello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20700" indent="-457200">
              <a:lnSpc>
                <a:spcPct val="113799"/>
              </a:lnSpc>
              <a:spcBef>
                <a:spcPts val="120"/>
              </a:spcBef>
              <a:buClr>
                <a:srgbClr val="F5F5EB"/>
              </a:buClr>
              <a:buSzPct val="78125"/>
              <a:buFont typeface="Segoe UI Symbol"/>
              <a:buChar char="⮚"/>
              <a:tabLst>
                <a:tab pos="469265" algn="l"/>
              </a:tabLst>
            </a:pP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b="1" spc="-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possesso</a:t>
            </a:r>
            <a:r>
              <a:rPr sz="3200" b="1" spc="-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conoscenza</a:t>
            </a:r>
            <a:r>
              <a:rPr sz="3200" b="1" spc="-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linguistica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almeno</a:t>
            </a:r>
            <a:r>
              <a:rPr sz="3200" b="1" spc="-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2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lingua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200" b="1" spc="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oltre</a:t>
            </a:r>
            <a:r>
              <a:rPr sz="32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l’italiano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</a:t>
            </a:r>
            <a:endParaRPr sz="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62610">
              <a:lnSpc>
                <a:spcPct val="100000"/>
              </a:lnSpc>
            </a:pPr>
            <a:endParaRPr lang="it-IT" sz="26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562610">
              <a:lnSpc>
                <a:spcPct val="100000"/>
              </a:lnSpc>
            </a:pP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Applications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Call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may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6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submitted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students:</a:t>
            </a:r>
            <a:endParaRPr sz="2600" dirty="0">
              <a:latin typeface="Tahoma"/>
              <a:cs typeface="Tahoma"/>
            </a:endParaRPr>
          </a:p>
          <a:p>
            <a:pPr marL="469265" marR="5080" indent="-457200">
              <a:lnSpc>
                <a:spcPct val="114100"/>
              </a:lnSpc>
              <a:spcBef>
                <a:spcPts val="1625"/>
              </a:spcBef>
              <a:buClr>
                <a:srgbClr val="F5F5EB"/>
              </a:buClr>
              <a:buSzPct val="89285"/>
              <a:buFont typeface="Segoe UI Symbol"/>
              <a:buChar char="⮚"/>
              <a:tabLst>
                <a:tab pos="469265" algn="l"/>
              </a:tabLst>
            </a:pP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regularly</a:t>
            </a:r>
            <a:r>
              <a:rPr sz="2600" b="1" spc="-6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enrolled</a:t>
            </a:r>
            <a:r>
              <a:rPr sz="2600" b="1" spc="-6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to</a:t>
            </a:r>
            <a:r>
              <a:rPr sz="2600" b="1" spc="-9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</a:t>
            </a:r>
            <a:r>
              <a:rPr sz="2600" b="1" spc="-9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a.y.</a:t>
            </a:r>
            <a:r>
              <a:rPr sz="26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202</a:t>
            </a:r>
            <a:r>
              <a:rPr lang="it-IT" sz="2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6</a:t>
            </a:r>
            <a:r>
              <a:rPr sz="2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/202</a:t>
            </a:r>
            <a:r>
              <a:rPr lang="it-IT" sz="2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7</a:t>
            </a:r>
            <a:r>
              <a:rPr sz="2600" b="1" spc="-25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before</a:t>
            </a:r>
            <a:r>
              <a:rPr sz="2600" b="1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start</a:t>
            </a:r>
            <a:r>
              <a:rPr sz="26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of</a:t>
            </a:r>
            <a:r>
              <a:rPr sz="26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the</a:t>
            </a:r>
            <a:r>
              <a:rPr sz="2600" b="1" spc="-5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mobility</a:t>
            </a:r>
            <a:r>
              <a:rPr sz="2600" b="1" spc="-1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(including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DBEDF4"/>
                </a:solidFill>
                <a:latin typeface="Tahoma"/>
                <a:cs typeface="Tahoma"/>
              </a:rPr>
              <a:t>part-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time)</a:t>
            </a:r>
            <a:r>
              <a:rPr sz="26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study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program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6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26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6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first,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second</a:t>
            </a:r>
            <a:r>
              <a:rPr sz="2600" spc="7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or</a:t>
            </a:r>
            <a:r>
              <a:rPr sz="26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third</a:t>
            </a:r>
            <a:r>
              <a:rPr sz="26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DBEDF4"/>
                </a:solidFill>
                <a:latin typeface="Tahoma"/>
                <a:cs typeface="Tahoma"/>
              </a:rPr>
              <a:t>level</a:t>
            </a:r>
            <a:endParaRPr sz="2600" dirty="0">
              <a:latin typeface="Tahoma"/>
              <a:cs typeface="Tahoma"/>
            </a:endParaRPr>
          </a:p>
          <a:p>
            <a:pPr marL="469265" marR="760730" indent="-457200">
              <a:lnSpc>
                <a:spcPct val="114300"/>
              </a:lnSpc>
              <a:spcBef>
                <a:spcPts val="85"/>
              </a:spcBef>
              <a:buClr>
                <a:srgbClr val="F5F5EB"/>
              </a:buClr>
              <a:buSzPct val="89285"/>
              <a:buFont typeface="Segoe UI Symbol"/>
              <a:buChar char="⮚"/>
              <a:tabLst>
                <a:tab pos="469265" algn="l"/>
              </a:tabLst>
            </a:pP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possessing</a:t>
            </a:r>
            <a:r>
              <a:rPr sz="26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language</a:t>
            </a:r>
            <a:r>
              <a:rPr sz="2600" b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proficiency</a:t>
            </a:r>
            <a:r>
              <a:rPr sz="2600" b="1" spc="-8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in</a:t>
            </a:r>
            <a:r>
              <a:rPr sz="2600" b="1" spc="-9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at</a:t>
            </a:r>
            <a:r>
              <a:rPr sz="2600" b="1" spc="-100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least</a:t>
            </a:r>
            <a:r>
              <a:rPr sz="2600" b="1" spc="-8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spc="-2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one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foreign</a:t>
            </a:r>
            <a:r>
              <a:rPr sz="2600" b="1" spc="-4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language</a:t>
            </a:r>
            <a:r>
              <a:rPr sz="2600" b="1" spc="1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6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addition</a:t>
            </a:r>
            <a:r>
              <a:rPr sz="26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6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DBEDF4"/>
                </a:solidFill>
                <a:latin typeface="Tahoma"/>
                <a:cs typeface="Tahoma"/>
              </a:rPr>
              <a:t>Italian</a:t>
            </a:r>
            <a:endParaRPr sz="2600" dirty="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9619" y="1542288"/>
            <a:ext cx="15464156" cy="8377935"/>
            <a:chOff x="769619" y="1542288"/>
            <a:chExt cx="15464156" cy="8377935"/>
          </a:xfrm>
        </p:grpSpPr>
        <p:sp>
          <p:nvSpPr>
            <p:cNvPr id="11" name="object 11"/>
            <p:cNvSpPr/>
            <p:nvPr/>
          </p:nvSpPr>
          <p:spPr>
            <a:xfrm>
              <a:off x="13258800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9619" y="1542288"/>
              <a:ext cx="487680" cy="4450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748" y="5753100"/>
              <a:ext cx="548640" cy="54254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3508" y="1242059"/>
            <a:ext cx="3639820" cy="0"/>
          </a:xfrm>
          <a:custGeom>
            <a:avLst/>
            <a:gdLst/>
            <a:ahLst/>
            <a:cxnLst/>
            <a:rect l="l" t="t" r="r" b="b"/>
            <a:pathLst>
              <a:path w="3639820">
                <a:moveTo>
                  <a:pt x="0" y="0"/>
                </a:moveTo>
                <a:lnTo>
                  <a:pt x="3639312" y="0"/>
                </a:lnTo>
              </a:path>
            </a:pathLst>
          </a:custGeom>
          <a:ln w="76200">
            <a:solidFill>
              <a:srgbClr val="C3D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88694" y="95758"/>
            <a:ext cx="9116695" cy="8868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23925"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30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>
              <a:latin typeface="Tahoma"/>
              <a:cs typeface="Tahoma"/>
            </a:endParaRPr>
          </a:p>
          <a:p>
            <a:pPr marR="923925"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00">
              <a:latin typeface="Tahoma"/>
              <a:cs typeface="Tahoma"/>
            </a:endParaRPr>
          </a:p>
          <a:p>
            <a:pPr marL="12700" marR="806450">
              <a:lnSpc>
                <a:spcPct val="114100"/>
              </a:lnSpc>
            </a:pP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Gli</a:t>
            </a:r>
            <a:r>
              <a:rPr sz="32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studenti</a:t>
            </a:r>
            <a:r>
              <a:rPr sz="3200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iscritti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ai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corsi</a:t>
            </a:r>
            <a:r>
              <a:rPr sz="3200" spc="-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singoli</a:t>
            </a:r>
            <a:r>
              <a:rPr sz="32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non</a:t>
            </a:r>
            <a:r>
              <a:rPr sz="32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possono partecipare</a:t>
            </a:r>
            <a:endParaRPr sz="320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  <a:spcBef>
                <a:spcPts val="1155"/>
              </a:spcBef>
              <a:tabLst>
                <a:tab pos="1321435" algn="l"/>
              </a:tabLst>
            </a:pP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Ai</a:t>
            </a:r>
            <a:r>
              <a:rPr sz="32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EBF0DE"/>
                </a:solidFill>
                <a:latin typeface="Tahoma"/>
                <a:cs typeface="Tahoma"/>
              </a:rPr>
              <a:t>soli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	fini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presente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bando,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la</a:t>
            </a:r>
            <a:r>
              <a:rPr sz="32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conoscenza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linguistica</a:t>
            </a:r>
            <a:r>
              <a:rPr sz="32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dichiarata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non</a:t>
            </a:r>
            <a:r>
              <a:rPr sz="3200" spc="-10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deve</a:t>
            </a:r>
            <a:r>
              <a:rPr sz="32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necessariamente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essere</a:t>
            </a:r>
            <a:r>
              <a:rPr sz="32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quella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richiesta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dalla/e</a:t>
            </a:r>
            <a:r>
              <a:rPr sz="32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sede/i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indicate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latin typeface="Tahoma"/>
                <a:cs typeface="Tahoma"/>
              </a:rPr>
              <a:t>tra</a:t>
            </a:r>
            <a:r>
              <a:rPr sz="32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EBF0DE"/>
                </a:solidFill>
                <a:latin typeface="Tahoma"/>
                <a:cs typeface="Tahoma"/>
              </a:rPr>
              <a:t>le </a:t>
            </a:r>
            <a:r>
              <a:rPr sz="3200" spc="-10" dirty="0">
                <a:solidFill>
                  <a:srgbClr val="EBF0DE"/>
                </a:solidFill>
                <a:latin typeface="Tahoma"/>
                <a:cs typeface="Tahoma"/>
              </a:rPr>
              <a:t>preferenze</a:t>
            </a:r>
            <a:endParaRPr sz="3200">
              <a:latin typeface="Tahoma"/>
              <a:cs typeface="Tahoma"/>
            </a:endParaRPr>
          </a:p>
          <a:p>
            <a:pPr marL="12700" marR="1527810">
              <a:lnSpc>
                <a:spcPct val="114100"/>
              </a:lnSpc>
              <a:spcBef>
                <a:spcPts val="266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enrolled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single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courses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cannot participate</a:t>
            </a:r>
            <a:endParaRPr sz="3200">
              <a:latin typeface="Tahoma"/>
              <a:cs typeface="Tahoma"/>
            </a:endParaRPr>
          </a:p>
          <a:p>
            <a:pPr marL="12700" marR="584835">
              <a:lnSpc>
                <a:spcPct val="115300"/>
              </a:lnSpc>
              <a:spcBef>
                <a:spcPts val="151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purposes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this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Call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only,</a:t>
            </a:r>
            <a:r>
              <a:rPr sz="32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language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proficiency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doesn’t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need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correspond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language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location(s)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listed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among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the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student’s</a:t>
            </a:r>
            <a:r>
              <a:rPr sz="32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preferences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1436" y="1687067"/>
            <a:ext cx="15412719" cy="8232775"/>
            <a:chOff x="821436" y="1687067"/>
            <a:chExt cx="15412719" cy="8232775"/>
          </a:xfrm>
        </p:grpSpPr>
        <p:sp>
          <p:nvSpPr>
            <p:cNvPr id="5" name="object 5"/>
            <p:cNvSpPr/>
            <p:nvPr/>
          </p:nvSpPr>
          <p:spPr>
            <a:xfrm>
              <a:off x="13258800" y="9587484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436" y="1687067"/>
              <a:ext cx="487680" cy="4450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436" y="2904743"/>
              <a:ext cx="487680" cy="4450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1436" y="5513832"/>
              <a:ext cx="548640" cy="5425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872" y="6851903"/>
              <a:ext cx="548640" cy="54254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82696" y="1307592"/>
            <a:ext cx="3639820" cy="0"/>
          </a:xfrm>
          <a:custGeom>
            <a:avLst/>
            <a:gdLst/>
            <a:ahLst/>
            <a:cxnLst/>
            <a:rect l="l" t="t" r="r" b="b"/>
            <a:pathLst>
              <a:path w="3639820">
                <a:moveTo>
                  <a:pt x="0" y="0"/>
                </a:moveTo>
                <a:lnTo>
                  <a:pt x="3639311" y="0"/>
                </a:lnTo>
              </a:path>
            </a:pathLst>
          </a:custGeom>
          <a:ln w="76200">
            <a:solidFill>
              <a:srgbClr val="C3D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66825" y="95758"/>
            <a:ext cx="9525000" cy="7745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82420"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 dirty="0">
              <a:latin typeface="Tahoma"/>
              <a:cs typeface="Tahoma"/>
            </a:endParaRPr>
          </a:p>
          <a:p>
            <a:pPr marR="1582420"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 dirty="0">
              <a:latin typeface="Tahoma"/>
              <a:cs typeface="Tahoma"/>
            </a:endParaRPr>
          </a:p>
          <a:p>
            <a:pPr marL="12700" marR="411480">
              <a:lnSpc>
                <a:spcPct val="113900"/>
              </a:lnSpc>
              <a:spcBef>
                <a:spcPts val="2945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Per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tirocinanti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che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intendono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effettuare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il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traineeship</a:t>
            </a:r>
            <a:r>
              <a:rPr sz="33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come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studenti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ancora</a:t>
            </a:r>
            <a:r>
              <a:rPr sz="3300" spc="-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iscritti</a:t>
            </a:r>
            <a:r>
              <a:rPr sz="33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a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UNIFI:</a:t>
            </a:r>
            <a:endParaRPr sz="3300" dirty="0">
              <a:latin typeface="Tahoma"/>
              <a:cs typeface="Tahoma"/>
            </a:endParaRPr>
          </a:p>
          <a:p>
            <a:pPr marL="1103630" marR="1017269" indent="-4445" algn="ctr">
              <a:lnSpc>
                <a:spcPct val="113900"/>
              </a:lnSpc>
              <a:spcBef>
                <a:spcPts val="1430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occorre</a:t>
            </a:r>
            <a:r>
              <a:rPr sz="3300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rinnovare</a:t>
            </a:r>
            <a:r>
              <a:rPr sz="3300" b="1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l’iscrizione</a:t>
            </a:r>
            <a:r>
              <a:rPr sz="3300" b="1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10" dirty="0" err="1">
                <a:solidFill>
                  <a:srgbClr val="EBF0DE"/>
                </a:solidFill>
                <a:latin typeface="Tahoma"/>
                <a:cs typeface="Tahoma"/>
              </a:rPr>
              <a:t>all’a.a</a:t>
            </a:r>
            <a:r>
              <a:rPr sz="3300" b="1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 smtClean="0">
                <a:solidFill>
                  <a:srgbClr val="EBF0DE"/>
                </a:solidFill>
                <a:latin typeface="Tahoma"/>
                <a:cs typeface="Tahoma"/>
              </a:rPr>
              <a:t>202</a:t>
            </a:r>
            <a:r>
              <a:rPr lang="it-IT" sz="3300" b="1" dirty="0" smtClean="0">
                <a:solidFill>
                  <a:srgbClr val="EBF0DE"/>
                </a:solidFill>
                <a:latin typeface="Tahoma"/>
                <a:cs typeface="Tahoma"/>
              </a:rPr>
              <a:t>6</a:t>
            </a:r>
            <a:r>
              <a:rPr sz="3300" b="1" dirty="0" smtClean="0">
                <a:solidFill>
                  <a:srgbClr val="EBF0DE"/>
                </a:solidFill>
                <a:latin typeface="Tahoma"/>
                <a:cs typeface="Tahoma"/>
              </a:rPr>
              <a:t>/202</a:t>
            </a:r>
            <a:r>
              <a:rPr lang="it-IT" sz="3300" b="1" dirty="0" smtClean="0">
                <a:solidFill>
                  <a:srgbClr val="EBF0DE"/>
                </a:solidFill>
                <a:latin typeface="Tahoma"/>
                <a:cs typeface="Tahoma"/>
              </a:rPr>
              <a:t>7</a:t>
            </a:r>
            <a:r>
              <a:rPr sz="3300" b="1" spc="-30" dirty="0" smtClean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nel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rispetto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delle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scadenze</a:t>
            </a:r>
            <a:endParaRPr sz="3300" dirty="0">
              <a:latin typeface="Tahoma"/>
              <a:cs typeface="Tahoma"/>
            </a:endParaRPr>
          </a:p>
          <a:p>
            <a:pPr marL="76835" algn="ctr">
              <a:lnSpc>
                <a:spcPct val="100000"/>
              </a:lnSpc>
              <a:spcBef>
                <a:spcPts val="565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amministrative,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prima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dell’avvio</a:t>
            </a:r>
            <a:r>
              <a:rPr sz="3300" spc="-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della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mobilità</a:t>
            </a:r>
            <a:endParaRPr sz="3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3300" dirty="0">
              <a:latin typeface="Tahoma"/>
              <a:cs typeface="Tahoma"/>
            </a:endParaRPr>
          </a:p>
          <a:p>
            <a:pPr marL="12700" marR="599440">
              <a:lnSpc>
                <a:spcPct val="113999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trainees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who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intend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carry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out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traineeship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as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still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enrolled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sz="30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UNIFI:</a:t>
            </a:r>
            <a:endParaRPr sz="3000" dirty="0">
              <a:latin typeface="Tahoma"/>
              <a:cs typeface="Tahoma"/>
            </a:endParaRPr>
          </a:p>
          <a:p>
            <a:pPr marL="88900" marR="5080" algn="ctr">
              <a:lnSpc>
                <a:spcPct val="113999"/>
              </a:lnSpc>
              <a:spcBef>
                <a:spcPts val="1025"/>
              </a:spcBef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They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renew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enrolment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000" dirty="0" err="1">
                <a:solidFill>
                  <a:srgbClr val="DBEDF4"/>
                </a:solidFill>
                <a:latin typeface="Tahoma"/>
                <a:cs typeface="Tahoma"/>
              </a:rPr>
              <a:t>a.y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000" spc="-1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000" spc="-10" dirty="0" smtClean="0">
                <a:solidFill>
                  <a:srgbClr val="DBEDF4"/>
                </a:solidFill>
                <a:latin typeface="Tahoma"/>
                <a:cs typeface="Tahoma"/>
              </a:rPr>
              <a:t>7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0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compliance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with</a:t>
            </a:r>
            <a:r>
              <a:rPr sz="30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administrative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deadlines,</a:t>
            </a:r>
            <a:r>
              <a:rPr sz="30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before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start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6363" y="1621536"/>
            <a:ext cx="15607665" cy="8298180"/>
            <a:chOff x="626363" y="1621536"/>
            <a:chExt cx="15607665" cy="8298180"/>
          </a:xfrm>
        </p:grpSpPr>
        <p:sp>
          <p:nvSpPr>
            <p:cNvPr id="5" name="object 5"/>
            <p:cNvSpPr/>
            <p:nvPr/>
          </p:nvSpPr>
          <p:spPr>
            <a:xfrm>
              <a:off x="13258799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363" y="5138927"/>
              <a:ext cx="548640" cy="5425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3" y="1621536"/>
              <a:ext cx="487680" cy="4450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1"/>
            <a:ext cx="18364200" cy="10287000"/>
            <a:chOff x="-38100" y="-1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220199"/>
              <a:ext cx="18288000" cy="1066800"/>
            </a:xfrm>
            <a:custGeom>
              <a:avLst/>
              <a:gdLst/>
              <a:ahLst/>
              <a:cxnLst/>
              <a:rect l="l" t="t" r="r" b="b"/>
              <a:pathLst>
                <a:path w="18288000" h="1066800">
                  <a:moveTo>
                    <a:pt x="1828800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18288000" y="1066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7476" y="-1"/>
              <a:ext cx="7240524" cy="10286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82100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85744" y="1296924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97305" y="95758"/>
            <a:ext cx="9526905" cy="7995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45285"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 dirty="0">
              <a:latin typeface="Tahoma"/>
              <a:cs typeface="Tahoma"/>
            </a:endParaRPr>
          </a:p>
          <a:p>
            <a:pPr marR="1645920"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3200" dirty="0">
              <a:latin typeface="Tahoma"/>
              <a:cs typeface="Tahoma"/>
            </a:endParaRPr>
          </a:p>
          <a:p>
            <a:pPr marL="12700" marR="1701164">
              <a:lnSpc>
                <a:spcPct val="113900"/>
              </a:lnSpc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Per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tirocinanti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che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intendono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effettuare</a:t>
            </a:r>
            <a:r>
              <a:rPr sz="33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25" dirty="0">
                <a:solidFill>
                  <a:srgbClr val="EBF0DE"/>
                </a:solidFill>
                <a:latin typeface="Tahoma"/>
                <a:cs typeface="Tahoma"/>
              </a:rPr>
              <a:t>il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traineeship</a:t>
            </a:r>
            <a:r>
              <a:rPr sz="3300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da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neolaureati:</a:t>
            </a:r>
            <a:endParaRPr sz="3300" dirty="0">
              <a:latin typeface="Tahoma"/>
              <a:cs typeface="Tahoma"/>
            </a:endParaRPr>
          </a:p>
          <a:p>
            <a:pPr marL="146685" marR="64769" indent="635" algn="ctr">
              <a:lnSpc>
                <a:spcPct val="114100"/>
              </a:lnSpc>
              <a:spcBef>
                <a:spcPts val="1425"/>
              </a:spcBef>
            </a:pP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occorre</a:t>
            </a:r>
            <a:r>
              <a:rPr sz="33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concludere</a:t>
            </a:r>
            <a:r>
              <a:rPr sz="3300" b="1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il</a:t>
            </a:r>
            <a:r>
              <a:rPr sz="3300" b="1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traineeship</a:t>
            </a:r>
            <a:r>
              <a:rPr sz="3300" b="1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entro</a:t>
            </a:r>
            <a:r>
              <a:rPr sz="3300" b="1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25" dirty="0">
                <a:solidFill>
                  <a:srgbClr val="EBF0DE"/>
                </a:solidFill>
                <a:latin typeface="Tahoma"/>
                <a:cs typeface="Tahoma"/>
              </a:rPr>
              <a:t>12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mesi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dalla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data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300" b="1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10" dirty="0">
                <a:solidFill>
                  <a:srgbClr val="EBF0DE"/>
                </a:solidFill>
                <a:latin typeface="Tahoma"/>
                <a:cs typeface="Tahoma"/>
              </a:rPr>
              <a:t>conseguimento</a:t>
            </a:r>
            <a:r>
              <a:rPr sz="3300" b="1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300" b="1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b="1" spc="-10" dirty="0">
                <a:solidFill>
                  <a:srgbClr val="EBF0DE"/>
                </a:solidFill>
                <a:latin typeface="Tahoma"/>
                <a:cs typeface="Tahoma"/>
              </a:rPr>
              <a:t>titolo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(e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comunque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non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oltre</a:t>
            </a:r>
            <a:r>
              <a:rPr sz="3300" spc="-1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il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>
                <a:solidFill>
                  <a:srgbClr val="EBF0DE"/>
                </a:solidFill>
                <a:latin typeface="Tahoma"/>
                <a:cs typeface="Tahoma"/>
              </a:rPr>
              <a:t>30</a:t>
            </a:r>
            <a:r>
              <a:rPr sz="33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dirty="0" err="1">
                <a:solidFill>
                  <a:srgbClr val="EBF0DE"/>
                </a:solidFill>
                <a:latin typeface="Tahoma"/>
                <a:cs typeface="Tahoma"/>
              </a:rPr>
              <a:t>settembre</a:t>
            </a:r>
            <a:r>
              <a:rPr sz="33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300" spc="-10" dirty="0" smtClean="0">
                <a:solidFill>
                  <a:srgbClr val="EBF0DE"/>
                </a:solidFill>
                <a:latin typeface="Tahoma"/>
                <a:cs typeface="Tahoma"/>
              </a:rPr>
              <a:t>202</a:t>
            </a:r>
            <a:r>
              <a:rPr lang="it-IT" sz="3300" spc="-10" dirty="0" smtClean="0">
                <a:solidFill>
                  <a:srgbClr val="EBF0DE"/>
                </a:solidFill>
                <a:latin typeface="Tahoma"/>
                <a:cs typeface="Tahoma"/>
              </a:rPr>
              <a:t>7</a:t>
            </a:r>
            <a:r>
              <a:rPr sz="3300" spc="-10" dirty="0" smtClean="0">
                <a:solidFill>
                  <a:srgbClr val="EBF0DE"/>
                </a:solidFill>
                <a:latin typeface="Tahoma"/>
                <a:cs typeface="Tahoma"/>
              </a:rPr>
              <a:t>)</a:t>
            </a:r>
            <a:endParaRPr sz="3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3300" dirty="0">
              <a:latin typeface="Tahoma"/>
              <a:cs typeface="Tahoma"/>
            </a:endParaRPr>
          </a:p>
          <a:p>
            <a:pPr marL="12700" marR="947419">
              <a:lnSpc>
                <a:spcPct val="114100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trainees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intending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undertake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traineeship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as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recent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graduates:</a:t>
            </a:r>
            <a:endParaRPr sz="3000" dirty="0">
              <a:latin typeface="Tahoma"/>
              <a:cs typeface="Tahoma"/>
            </a:endParaRPr>
          </a:p>
          <a:p>
            <a:pPr marL="86995" marR="5080" algn="ctr">
              <a:lnSpc>
                <a:spcPct val="113999"/>
              </a:lnSpc>
              <a:spcBef>
                <a:spcPts val="1705"/>
              </a:spcBef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period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completed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within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12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months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from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date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graduation</a:t>
            </a:r>
            <a:r>
              <a:rPr sz="30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(no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later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than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September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30,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000" spc="-10" dirty="0" smtClean="0">
                <a:solidFill>
                  <a:srgbClr val="DBEDF4"/>
                </a:solidFill>
                <a:latin typeface="Tahoma"/>
                <a:cs typeface="Tahoma"/>
              </a:rPr>
              <a:t>7</a:t>
            </a:r>
            <a:r>
              <a:rPr sz="3000" spc="-10" dirty="0" smtClean="0">
                <a:solidFill>
                  <a:srgbClr val="DBEDF4"/>
                </a:solidFill>
                <a:latin typeface="Tahoma"/>
                <a:cs typeface="Tahoma"/>
              </a:rPr>
              <a:t>)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26363" y="1780032"/>
            <a:ext cx="15607665" cy="8140065"/>
            <a:chOff x="626363" y="1780032"/>
            <a:chExt cx="15607665" cy="8140065"/>
          </a:xfrm>
        </p:grpSpPr>
        <p:sp>
          <p:nvSpPr>
            <p:cNvPr id="10" name="object 10"/>
            <p:cNvSpPr/>
            <p:nvPr/>
          </p:nvSpPr>
          <p:spPr>
            <a:xfrm>
              <a:off x="13258799" y="9587484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363" y="5256276"/>
              <a:ext cx="548640" cy="542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3" y="1780032"/>
              <a:ext cx="487680" cy="44500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665"/>
            <a:ext cx="18288000" cy="10276840"/>
            <a:chOff x="0" y="10665"/>
            <a:chExt cx="18288000" cy="10276840"/>
          </a:xfrm>
        </p:grpSpPr>
        <p:sp>
          <p:nvSpPr>
            <p:cNvPr id="4" name="object 4"/>
            <p:cNvSpPr/>
            <p:nvPr/>
          </p:nvSpPr>
          <p:spPr>
            <a:xfrm>
              <a:off x="0" y="9230868"/>
              <a:ext cx="18288000" cy="1056640"/>
            </a:xfrm>
            <a:custGeom>
              <a:avLst/>
              <a:gdLst/>
              <a:ahLst/>
              <a:cxnLst/>
              <a:rect l="l" t="t" r="r" b="b"/>
              <a:pathLst>
                <a:path w="18288000" h="1056640">
                  <a:moveTo>
                    <a:pt x="0" y="1056131"/>
                  </a:moveTo>
                  <a:lnTo>
                    <a:pt x="18288000" y="105613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56131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4428" y="10665"/>
              <a:ext cx="7240524" cy="102763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54668"/>
              <a:ext cx="18285460" cy="76200"/>
            </a:xfrm>
            <a:custGeom>
              <a:avLst/>
              <a:gdLst/>
              <a:ahLst/>
              <a:cxnLst/>
              <a:rect l="l" t="t" r="r" b="b"/>
              <a:pathLst>
                <a:path w="18285460" h="76200">
                  <a:moveTo>
                    <a:pt x="1828495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8284952" y="76199"/>
                  </a:lnTo>
                  <a:lnTo>
                    <a:pt x="18284952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82696" y="1307592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99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276" y="5138928"/>
              <a:ext cx="548640" cy="5425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4" y="1780031"/>
              <a:ext cx="487680" cy="44500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16202" y="95758"/>
            <a:ext cx="723582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3200" spc="114" dirty="0">
                <a:solidFill>
                  <a:srgbClr val="B7DEE8"/>
                </a:solidFill>
                <a:latin typeface="Tahoma"/>
                <a:cs typeface="Tahoma"/>
              </a:rPr>
              <a:t>REQUIREMENTS</a:t>
            </a:r>
            <a:r>
              <a:rPr sz="3200" spc="-1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70" dirty="0">
                <a:solidFill>
                  <a:srgbClr val="B7DEE8"/>
                </a:solidFill>
                <a:latin typeface="Tahoma"/>
                <a:cs typeface="Tahoma"/>
              </a:rPr>
              <a:t>FOR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PARTICIPATION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376933" y="1635101"/>
            <a:ext cx="8626475" cy="1903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2265">
              <a:lnSpc>
                <a:spcPct val="114199"/>
              </a:lnSpc>
              <a:spcBef>
                <a:spcPts val="95"/>
              </a:spcBef>
            </a:pPr>
            <a:r>
              <a:rPr sz="3600" dirty="0">
                <a:solidFill>
                  <a:srgbClr val="F5F5EB"/>
                </a:solidFill>
              </a:rPr>
              <a:t>Tutti</a:t>
            </a:r>
            <a:r>
              <a:rPr sz="3600" spc="-10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gli</a:t>
            </a:r>
            <a:r>
              <a:rPr sz="3600" spc="-9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studenti</a:t>
            </a:r>
            <a:r>
              <a:rPr sz="3600" spc="-10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che</a:t>
            </a:r>
            <a:r>
              <a:rPr sz="3600" spc="-7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effettueranno</a:t>
            </a:r>
            <a:r>
              <a:rPr sz="3600" spc="-85" dirty="0">
                <a:solidFill>
                  <a:srgbClr val="F5F5EB"/>
                </a:solidFill>
              </a:rPr>
              <a:t> </a:t>
            </a:r>
            <a:r>
              <a:rPr sz="3600" spc="-25" dirty="0">
                <a:solidFill>
                  <a:srgbClr val="F5F5EB"/>
                </a:solidFill>
              </a:rPr>
              <a:t>la </a:t>
            </a:r>
            <a:r>
              <a:rPr sz="3600" dirty="0">
                <a:solidFill>
                  <a:srgbClr val="F5F5EB"/>
                </a:solidFill>
              </a:rPr>
              <a:t>mobilità</a:t>
            </a:r>
            <a:r>
              <a:rPr sz="3600" spc="-4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al</a:t>
            </a:r>
            <a:r>
              <a:rPr sz="3600" spc="-4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I</a:t>
            </a:r>
            <a:r>
              <a:rPr sz="3600" spc="-3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anno</a:t>
            </a:r>
            <a:r>
              <a:rPr sz="3600" spc="-30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di</a:t>
            </a:r>
            <a:r>
              <a:rPr sz="3600" spc="-35" dirty="0">
                <a:solidFill>
                  <a:srgbClr val="F5F5EB"/>
                </a:solidFill>
              </a:rPr>
              <a:t> </a:t>
            </a:r>
            <a:r>
              <a:rPr sz="3600" dirty="0">
                <a:solidFill>
                  <a:srgbClr val="F5F5EB"/>
                </a:solidFill>
              </a:rPr>
              <a:t>Magistrale</a:t>
            </a:r>
            <a:r>
              <a:rPr sz="3600" spc="-30" dirty="0">
                <a:solidFill>
                  <a:srgbClr val="F5F5EB"/>
                </a:solidFill>
              </a:rPr>
              <a:t> </a:t>
            </a:r>
            <a:r>
              <a:rPr sz="3600" spc="-10" dirty="0">
                <a:solidFill>
                  <a:srgbClr val="F5F5EB"/>
                </a:solidFill>
              </a:rPr>
              <a:t>dovranno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600" dirty="0">
                <a:solidFill>
                  <a:srgbClr val="EBF0DE"/>
                </a:solidFill>
              </a:rPr>
              <a:t>iscriversi</a:t>
            </a:r>
            <a:r>
              <a:rPr sz="3600" spc="-60" dirty="0">
                <a:solidFill>
                  <a:srgbClr val="EBF0DE"/>
                </a:solidFill>
              </a:rPr>
              <a:t> </a:t>
            </a:r>
            <a:r>
              <a:rPr sz="3600" dirty="0" err="1">
                <a:solidFill>
                  <a:srgbClr val="EBF0DE"/>
                </a:solidFill>
              </a:rPr>
              <a:t>all’a.a</a:t>
            </a:r>
            <a:r>
              <a:rPr sz="3600" spc="-70" dirty="0">
                <a:solidFill>
                  <a:srgbClr val="EBF0DE"/>
                </a:solidFill>
              </a:rPr>
              <a:t> </a:t>
            </a:r>
            <a:r>
              <a:rPr sz="3600" dirty="0" smtClean="0">
                <a:solidFill>
                  <a:srgbClr val="EBF0DE"/>
                </a:solidFill>
              </a:rPr>
              <a:t>202</a:t>
            </a:r>
            <a:r>
              <a:rPr lang="it-IT" sz="3600" dirty="0" smtClean="0">
                <a:solidFill>
                  <a:srgbClr val="EBF0DE"/>
                </a:solidFill>
              </a:rPr>
              <a:t>6</a:t>
            </a:r>
            <a:r>
              <a:rPr sz="3600" dirty="0" smtClean="0">
                <a:solidFill>
                  <a:srgbClr val="EBF0DE"/>
                </a:solidFill>
              </a:rPr>
              <a:t>/202</a:t>
            </a:r>
            <a:r>
              <a:rPr lang="it-IT" sz="3600" dirty="0" smtClean="0">
                <a:solidFill>
                  <a:srgbClr val="EBF0DE"/>
                </a:solidFill>
              </a:rPr>
              <a:t>7</a:t>
            </a:r>
            <a:r>
              <a:rPr sz="3600" spc="-120" dirty="0" smtClean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EBF0DE"/>
                </a:solidFill>
              </a:rPr>
              <a:t>prima</a:t>
            </a:r>
            <a:r>
              <a:rPr sz="3600" spc="-75" dirty="0">
                <a:solidFill>
                  <a:srgbClr val="EBF0DE"/>
                </a:solidFill>
              </a:rPr>
              <a:t> </a:t>
            </a:r>
            <a:r>
              <a:rPr sz="3600" spc="-10" dirty="0">
                <a:solidFill>
                  <a:srgbClr val="EBF0DE"/>
                </a:solidFill>
              </a:rPr>
              <a:t>dell’inizio</a:t>
            </a:r>
            <a:endParaRPr sz="3600" dirty="0"/>
          </a:p>
        </p:txBody>
      </p:sp>
      <p:sp>
        <p:nvSpPr>
          <p:cNvPr id="13" name="object 13"/>
          <p:cNvSpPr txBox="1"/>
          <p:nvPr/>
        </p:nvSpPr>
        <p:spPr>
          <a:xfrm>
            <a:off x="1376933" y="3588765"/>
            <a:ext cx="9144635" cy="3587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della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mobilità</a:t>
            </a:r>
            <a:endParaRPr sz="3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3600" dirty="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All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who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will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undertake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first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year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master's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degree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program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are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required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enroll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a.y.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7</a:t>
            </a:r>
            <a:r>
              <a:rPr sz="3200" spc="-8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before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start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150350"/>
          </a:xfrm>
          <a:custGeom>
            <a:avLst/>
            <a:gdLst/>
            <a:ahLst/>
            <a:cxnLst/>
            <a:rect l="l" t="t" r="r" b="b"/>
            <a:pathLst>
              <a:path w="18288000" h="9150350">
                <a:moveTo>
                  <a:pt x="18288000" y="0"/>
                </a:moveTo>
                <a:lnTo>
                  <a:pt x="0" y="0"/>
                </a:lnTo>
                <a:lnTo>
                  <a:pt x="0" y="9149842"/>
                </a:lnTo>
                <a:lnTo>
                  <a:pt x="18288000" y="914984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665"/>
            <a:ext cx="18288000" cy="10276840"/>
            <a:chOff x="0" y="10665"/>
            <a:chExt cx="18288000" cy="10276840"/>
          </a:xfrm>
        </p:grpSpPr>
        <p:sp>
          <p:nvSpPr>
            <p:cNvPr id="4" name="object 4"/>
            <p:cNvSpPr/>
            <p:nvPr/>
          </p:nvSpPr>
          <p:spPr>
            <a:xfrm>
              <a:off x="0" y="9230868"/>
              <a:ext cx="18288000" cy="1056640"/>
            </a:xfrm>
            <a:custGeom>
              <a:avLst/>
              <a:gdLst/>
              <a:ahLst/>
              <a:cxnLst/>
              <a:rect l="l" t="t" r="r" b="b"/>
              <a:pathLst>
                <a:path w="18288000" h="1056640">
                  <a:moveTo>
                    <a:pt x="0" y="1056131"/>
                  </a:moveTo>
                  <a:lnTo>
                    <a:pt x="18288000" y="105613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56131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4428" y="10665"/>
              <a:ext cx="7240524" cy="102763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154668"/>
              <a:ext cx="18285460" cy="76200"/>
            </a:xfrm>
            <a:custGeom>
              <a:avLst/>
              <a:gdLst/>
              <a:ahLst/>
              <a:cxnLst/>
              <a:rect l="l" t="t" r="r" b="b"/>
              <a:pathLst>
                <a:path w="18285460" h="76200">
                  <a:moveTo>
                    <a:pt x="1828495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8284952" y="76199"/>
                  </a:lnTo>
                  <a:lnTo>
                    <a:pt x="18284952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82696" y="1307592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99" y="9587483"/>
              <a:ext cx="2974975" cy="332740"/>
            </a:xfrm>
            <a:custGeom>
              <a:avLst/>
              <a:gdLst/>
              <a:ahLst/>
              <a:cxnLst/>
              <a:rect l="l" t="t" r="r" b="b"/>
              <a:pathLst>
                <a:path w="2974975" h="332740">
                  <a:moveTo>
                    <a:pt x="2974848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2974848" y="332232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844" y="5416296"/>
              <a:ext cx="548640" cy="5425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44" y="1780031"/>
              <a:ext cx="487680" cy="44500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81833" y="95758"/>
            <a:ext cx="55048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REQUISITI</a:t>
            </a:r>
            <a:r>
              <a:rPr sz="3200" spc="-19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60" dirty="0">
                <a:solidFill>
                  <a:srgbClr val="D6E3BC"/>
                </a:solidFill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6E3BC"/>
                </a:solidFill>
                <a:latin typeface="Tahoma"/>
                <a:cs typeface="Tahoma"/>
              </a:rPr>
              <a:t>AMMISSIBILITÀ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259562" y="9587461"/>
            <a:ext cx="2927350" cy="333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L</a:t>
            </a:r>
            <a:r>
              <a:rPr sz="1750" dirty="0">
                <a:latin typeface="Lucida Sans Unicode"/>
                <a:cs typeface="Lucida Sans Unicode"/>
              </a:rPr>
              <a:t>'</a:t>
            </a:r>
            <a:r>
              <a:rPr sz="2000" dirty="0">
                <a:latin typeface="Tahoma"/>
                <a:cs typeface="Tahoma"/>
              </a:rPr>
              <a:t>Institut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Agro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Montpellier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616202" y="583132"/>
            <a:ext cx="72358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14" dirty="0">
                <a:solidFill>
                  <a:srgbClr val="B7DEE8"/>
                </a:solidFill>
              </a:rPr>
              <a:t>REQUIREMENTS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70" dirty="0">
                <a:solidFill>
                  <a:srgbClr val="B7DEE8"/>
                </a:solidFill>
              </a:rPr>
              <a:t>FOR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-10" dirty="0">
                <a:solidFill>
                  <a:srgbClr val="B7DEE8"/>
                </a:solidFill>
              </a:rPr>
              <a:t>PARTICIPATION</a:t>
            </a:r>
            <a:endParaRPr sz="3200"/>
          </a:p>
        </p:txBody>
      </p:sp>
      <p:sp>
        <p:nvSpPr>
          <p:cNvPr id="13" name="object 13"/>
          <p:cNvSpPr txBox="1"/>
          <p:nvPr/>
        </p:nvSpPr>
        <p:spPr>
          <a:xfrm>
            <a:off x="1297305" y="1599945"/>
            <a:ext cx="8943340" cy="5967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5"/>
              </a:spcBef>
            </a:pP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Gli</a:t>
            </a:r>
            <a:r>
              <a:rPr sz="3600" spc="-10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studenti</a:t>
            </a:r>
            <a:r>
              <a:rPr sz="3600" spc="-8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che</a:t>
            </a:r>
            <a:r>
              <a:rPr sz="3600" spc="-10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intendono</a:t>
            </a:r>
            <a:r>
              <a:rPr sz="3600" spc="-1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laurearsi</a:t>
            </a:r>
            <a:r>
              <a:rPr sz="3600" spc="-8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nella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sessione</a:t>
            </a:r>
            <a:r>
              <a:rPr sz="3600" spc="-7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straordinaria</a:t>
            </a:r>
            <a:r>
              <a:rPr sz="3600" spc="-9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latin typeface="Tahoma"/>
                <a:cs typeface="Tahoma"/>
              </a:rPr>
              <a:t>a.a</a:t>
            </a:r>
            <a:r>
              <a:rPr sz="3600" spc="-1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 smtClean="0">
                <a:solidFill>
                  <a:srgbClr val="F5F5EB"/>
                </a:solidFill>
                <a:latin typeface="Tahoma"/>
                <a:cs typeface="Tahoma"/>
              </a:rPr>
              <a:t>202</a:t>
            </a:r>
            <a:r>
              <a:rPr lang="it-IT" sz="3600" dirty="0" smtClean="0">
                <a:solidFill>
                  <a:srgbClr val="F5F5EB"/>
                </a:solidFill>
                <a:latin typeface="Tahoma"/>
                <a:cs typeface="Tahoma"/>
              </a:rPr>
              <a:t>5</a:t>
            </a:r>
            <a:r>
              <a:rPr sz="3600" dirty="0" smtClean="0">
                <a:solidFill>
                  <a:srgbClr val="F5F5EB"/>
                </a:solidFill>
                <a:latin typeface="Tahoma"/>
                <a:cs typeface="Tahoma"/>
              </a:rPr>
              <a:t>/202</a:t>
            </a:r>
            <a:r>
              <a:rPr lang="it-IT" sz="3600" dirty="0" smtClean="0">
                <a:solidFill>
                  <a:srgbClr val="F5F5EB"/>
                </a:solidFill>
                <a:latin typeface="Tahoma"/>
                <a:cs typeface="Tahoma"/>
              </a:rPr>
              <a:t>6</a:t>
            </a:r>
            <a:r>
              <a:rPr sz="3600" spc="-125" dirty="0" smtClean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latin typeface="Tahoma"/>
                <a:cs typeface="Tahoma"/>
              </a:rPr>
              <a:t>(senza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rinnovare</a:t>
            </a:r>
            <a:r>
              <a:rPr sz="3600" spc="-10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l’iscrizione</a:t>
            </a:r>
            <a:r>
              <a:rPr sz="3600" spc="-11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latin typeface="Tahoma"/>
                <a:cs typeface="Tahoma"/>
              </a:rPr>
              <a:t>all’a.a</a:t>
            </a:r>
            <a:r>
              <a:rPr sz="3600" spc="-1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spc="-10" dirty="0" smtClean="0">
                <a:solidFill>
                  <a:srgbClr val="F5F5EB"/>
                </a:solidFill>
                <a:latin typeface="Tahoma"/>
                <a:cs typeface="Tahoma"/>
              </a:rPr>
              <a:t>202</a:t>
            </a:r>
            <a:r>
              <a:rPr lang="it-IT" sz="3600" spc="-10" dirty="0" smtClean="0">
                <a:solidFill>
                  <a:srgbClr val="F5F5EB"/>
                </a:solidFill>
                <a:latin typeface="Tahoma"/>
                <a:cs typeface="Tahoma"/>
              </a:rPr>
              <a:t>6</a:t>
            </a:r>
            <a:r>
              <a:rPr sz="3600" spc="-10" dirty="0" smtClean="0">
                <a:solidFill>
                  <a:srgbClr val="F5F5EB"/>
                </a:solidFill>
                <a:latin typeface="Tahoma"/>
                <a:cs typeface="Tahoma"/>
              </a:rPr>
              <a:t>/202</a:t>
            </a:r>
            <a:r>
              <a:rPr lang="it-IT" sz="3600" spc="-10" dirty="0" smtClean="0">
                <a:solidFill>
                  <a:srgbClr val="F5F5EB"/>
                </a:solidFill>
                <a:latin typeface="Tahoma"/>
                <a:cs typeface="Tahoma"/>
              </a:rPr>
              <a:t>7</a:t>
            </a:r>
            <a:r>
              <a:rPr sz="3600" spc="-10" dirty="0" smtClean="0">
                <a:solidFill>
                  <a:srgbClr val="F5F5EB"/>
                </a:solidFill>
                <a:latin typeface="Tahoma"/>
                <a:cs typeface="Tahoma"/>
              </a:rPr>
              <a:t>) </a:t>
            </a:r>
            <a:r>
              <a:rPr sz="3600" dirty="0">
                <a:solidFill>
                  <a:srgbClr val="F5F5EB"/>
                </a:solidFill>
                <a:latin typeface="Tahoma"/>
                <a:cs typeface="Tahoma"/>
              </a:rPr>
              <a:t>dovranno</a:t>
            </a:r>
            <a:r>
              <a:rPr sz="3600" spc="-7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concludere</a:t>
            </a:r>
            <a:r>
              <a:rPr sz="3600" spc="-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la</a:t>
            </a:r>
            <a:r>
              <a:rPr sz="3600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loro</a:t>
            </a:r>
            <a:r>
              <a:rPr sz="3600" spc="-6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mobilità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entro</a:t>
            </a:r>
            <a:r>
              <a:rPr sz="36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latin typeface="Tahoma"/>
                <a:cs typeface="Tahoma"/>
              </a:rPr>
              <a:t>il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conseguimento</a:t>
            </a:r>
            <a:r>
              <a:rPr sz="3600" spc="-1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del</a:t>
            </a:r>
            <a:r>
              <a:rPr sz="3600" spc="-1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titolo</a:t>
            </a:r>
            <a:endParaRPr sz="36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3600" dirty="0">
              <a:latin typeface="Tahoma"/>
              <a:cs typeface="Tahoma"/>
            </a:endParaRPr>
          </a:p>
          <a:p>
            <a:pPr marL="12700" marR="254635">
              <a:lnSpc>
                <a:spcPct val="113999"/>
              </a:lnSpc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who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intend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graduate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special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sessionof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a.y.</a:t>
            </a:r>
            <a:r>
              <a:rPr sz="32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200" spc="-105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(without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renewing</a:t>
            </a:r>
            <a:r>
              <a:rPr sz="32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enrollment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DBEDF4"/>
                </a:solidFill>
                <a:latin typeface="Tahoma"/>
                <a:cs typeface="Tahoma"/>
              </a:rPr>
              <a:t>a.y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/202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7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)</a:t>
            </a:r>
            <a:r>
              <a:rPr sz="3200" spc="-105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complete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time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degree</a:t>
            </a:r>
            <a:r>
              <a:rPr sz="32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awarded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2223" y="3732802"/>
            <a:ext cx="7875270" cy="3439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3635"/>
              </a:lnSpc>
            </a:pPr>
            <a:r>
              <a:rPr sz="3100" spc="40" dirty="0">
                <a:solidFill>
                  <a:srgbClr val="F5F5EB"/>
                </a:solidFill>
                <a:latin typeface="Tahoma"/>
                <a:cs typeface="Tahoma"/>
              </a:rPr>
              <a:t>RICHIEDONO</a:t>
            </a: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31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3100" spc="60" dirty="0">
                <a:solidFill>
                  <a:srgbClr val="F5F5EB"/>
                </a:solidFill>
                <a:latin typeface="Tahoma"/>
                <a:cs typeface="Tahoma"/>
              </a:rPr>
              <a:t>VERIFICARE</a:t>
            </a:r>
            <a:r>
              <a:rPr sz="3100" spc="-1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3100" spc="-10" dirty="0">
                <a:solidFill>
                  <a:srgbClr val="F5F5EB"/>
                </a:solidFill>
                <a:latin typeface="Tahoma"/>
                <a:cs typeface="Tahoma"/>
              </a:rPr>
              <a:t>ALL</a:t>
            </a:r>
            <a:r>
              <a:rPr sz="2750" spc="-10" dirty="0">
                <a:solidFill>
                  <a:srgbClr val="F5F5EB"/>
                </a:solidFill>
                <a:latin typeface="Trebuchet MS"/>
                <a:cs typeface="Trebuchet MS"/>
              </a:rPr>
              <a:t>’</a:t>
            </a:r>
            <a:r>
              <a:rPr sz="3100" spc="-10" dirty="0">
                <a:solidFill>
                  <a:srgbClr val="F5F5EB"/>
                </a:solidFill>
                <a:latin typeface="Tahoma"/>
                <a:cs typeface="Tahoma"/>
              </a:rPr>
              <a:t>INDIRIZZO</a:t>
            </a:r>
            <a:r>
              <a:rPr sz="2750" spc="-10" dirty="0">
                <a:solidFill>
                  <a:srgbClr val="F5F5EB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  <a:p>
            <a:pPr marL="901700">
              <a:lnSpc>
                <a:spcPct val="100000"/>
              </a:lnSpc>
              <a:spcBef>
                <a:spcPts val="145"/>
              </a:spcBef>
            </a:pPr>
            <a:r>
              <a:rPr sz="2750" spc="-10" dirty="0">
                <a:solidFill>
                  <a:srgbClr val="0000FF"/>
                </a:solidFill>
                <a:latin typeface="Trebuchet MS"/>
                <a:cs typeface="Trebuchet MS"/>
                <a:hlinkClick r:id="rId2"/>
              </a:rPr>
              <a:t>https://ammissioni.unifi.it/DESTINATION/</a:t>
            </a:r>
            <a:endParaRPr sz="27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18288000" cy="102866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6095" y="4049242"/>
            <a:ext cx="18282285" cy="5158740"/>
          </a:xfrm>
          <a:custGeom>
            <a:avLst/>
            <a:gdLst/>
            <a:ahLst/>
            <a:cxnLst/>
            <a:rect l="l" t="t" r="r" b="b"/>
            <a:pathLst>
              <a:path w="18282285" h="5158740">
                <a:moveTo>
                  <a:pt x="18281904" y="0"/>
                </a:moveTo>
                <a:lnTo>
                  <a:pt x="0" y="0"/>
                </a:lnTo>
                <a:lnTo>
                  <a:pt x="0" y="5158359"/>
                </a:lnTo>
                <a:lnTo>
                  <a:pt x="18281904" y="5158359"/>
                </a:lnTo>
                <a:lnTo>
                  <a:pt x="18281904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1682" y="4281627"/>
            <a:ext cx="148399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595995" algn="l"/>
              </a:tabLst>
            </a:pPr>
            <a:r>
              <a:rPr sz="4000" spc="-10" dirty="0">
                <a:solidFill>
                  <a:srgbClr val="C3D59B"/>
                </a:solidFill>
                <a:latin typeface="Calibri"/>
                <a:cs typeface="Calibri"/>
              </a:rPr>
              <a:t>PRESENTAZIONE</a:t>
            </a:r>
            <a:r>
              <a:rPr sz="4000" spc="-150" dirty="0">
                <a:solidFill>
                  <a:srgbClr val="C3D59B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C3D59B"/>
                </a:solidFill>
                <a:latin typeface="Calibri"/>
                <a:cs typeface="Calibri"/>
              </a:rPr>
              <a:t>DELLA</a:t>
            </a:r>
            <a:r>
              <a:rPr sz="4000" spc="-140" dirty="0">
                <a:solidFill>
                  <a:srgbClr val="C3D59B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C3D59B"/>
                </a:solidFill>
                <a:latin typeface="Calibri"/>
                <a:cs typeface="Calibri"/>
              </a:rPr>
              <a:t>CANDIDATURA</a:t>
            </a:r>
            <a:r>
              <a:rPr sz="4000" dirty="0">
                <a:solidFill>
                  <a:srgbClr val="C3D59B"/>
                </a:solidFill>
                <a:latin typeface="Calibri"/>
                <a:cs typeface="Calibri"/>
              </a:rPr>
              <a:t>	</a:t>
            </a:r>
            <a:r>
              <a:rPr sz="4000" dirty="0">
                <a:solidFill>
                  <a:srgbClr val="B7DEE8"/>
                </a:solidFill>
                <a:latin typeface="Calibri"/>
                <a:cs typeface="Calibri"/>
              </a:rPr>
              <a:t>SUBMISSION</a:t>
            </a:r>
            <a:r>
              <a:rPr sz="4000" spc="-9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B7DEE8"/>
                </a:solidFill>
                <a:latin typeface="Calibri"/>
                <a:cs typeface="Calibri"/>
              </a:rPr>
              <a:t>OF</a:t>
            </a:r>
            <a:r>
              <a:rPr sz="4000" spc="-130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B7DEE8"/>
                </a:solidFill>
                <a:latin typeface="Calibri"/>
                <a:cs typeface="Calibri"/>
              </a:rPr>
              <a:t>APPLICATION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8677" y="5196586"/>
            <a:ext cx="16799560" cy="3081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La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domanda</a:t>
            </a:r>
            <a:r>
              <a:rPr sz="4000" spc="-8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di</a:t>
            </a:r>
            <a:r>
              <a:rPr sz="40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partecipazione</a:t>
            </a:r>
            <a:r>
              <a:rPr sz="4000" spc="-10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</a:t>
            </a:r>
            <a:r>
              <a:rPr sz="40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Bando</a:t>
            </a:r>
            <a:r>
              <a:rPr sz="40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si</a:t>
            </a:r>
            <a:r>
              <a:rPr sz="40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presenta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solo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ed</a:t>
            </a:r>
            <a:r>
              <a:rPr sz="4000" spc="-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esclusivamente</a:t>
            </a:r>
            <a:r>
              <a:rPr sz="40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online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902335" marR="896619" algn="ctr">
              <a:lnSpc>
                <a:spcPct val="100000"/>
              </a:lnSpc>
            </a:pPr>
            <a:r>
              <a:rPr sz="40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collegandosi</a:t>
            </a:r>
            <a:r>
              <a:rPr sz="4000" spc="-1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all’applicativo</a:t>
            </a:r>
            <a:r>
              <a:rPr sz="4000" spc="-1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TURUL</a:t>
            </a:r>
            <a:r>
              <a:rPr sz="4000" spc="-10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all’indirizzo</a:t>
            </a:r>
            <a:r>
              <a:rPr sz="4000" spc="-9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u="sng" spc="-10" dirty="0">
                <a:solidFill>
                  <a:srgbClr val="EAF0DD"/>
                </a:solidFill>
                <a:uFill>
                  <a:solidFill>
                    <a:srgbClr val="EAF0DD"/>
                  </a:solidFill>
                </a:uFill>
                <a:latin typeface="Calibri"/>
                <a:cs typeface="Calibri"/>
                <a:hlinkClick r:id="rId4"/>
              </a:rPr>
              <a:t>https://ammissioni.unifi.it</a:t>
            </a:r>
            <a:r>
              <a:rPr sz="4000" spc="-10" dirty="0">
                <a:solidFill>
                  <a:srgbClr val="EAF0DD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fino</a:t>
            </a:r>
            <a:r>
              <a:rPr sz="4000" spc="-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alle</a:t>
            </a:r>
            <a:r>
              <a:rPr sz="400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ore</a:t>
            </a:r>
            <a:r>
              <a:rPr sz="40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13.00</a:t>
            </a:r>
            <a:r>
              <a:rPr sz="4000" b="1" spc="-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del</a:t>
            </a:r>
            <a:r>
              <a:rPr sz="40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it-IT" sz="4000" b="1" spc="-20" dirty="0" smtClean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30</a:t>
            </a:r>
            <a:r>
              <a:rPr sz="4000" b="1" spc="-45" dirty="0" smtClean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APRILE</a:t>
            </a:r>
            <a:r>
              <a:rPr sz="4000" b="1" spc="-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4000" b="1" spc="-20" dirty="0" smtClean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</a:t>
            </a:r>
            <a:r>
              <a:rPr lang="it-IT" sz="4000" b="1" spc="-20" dirty="0" smtClean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6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899160" marR="894080" algn="ctr">
              <a:lnSpc>
                <a:spcPct val="100000"/>
              </a:lnSpc>
              <a:spcBef>
                <a:spcPts val="1980"/>
              </a:spcBef>
            </a:pP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application</a:t>
            </a:r>
            <a:r>
              <a:rPr sz="3200" spc="-2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for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Call</a:t>
            </a:r>
            <a:r>
              <a:rPr sz="3200" spc="-3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can</a:t>
            </a:r>
            <a:r>
              <a:rPr sz="32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be</a:t>
            </a:r>
            <a:r>
              <a:rPr sz="32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submitted</a:t>
            </a:r>
            <a:r>
              <a:rPr sz="3200" spc="-1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exclusively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online</a:t>
            </a:r>
            <a:r>
              <a:rPr sz="3200" spc="-3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by</a:t>
            </a:r>
            <a:r>
              <a:rPr sz="32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logging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on</a:t>
            </a:r>
            <a:r>
              <a:rPr sz="3200" spc="-3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to</a:t>
            </a:r>
            <a:r>
              <a:rPr sz="32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DBEDF4"/>
                </a:solidFill>
                <a:latin typeface="Calibri"/>
                <a:cs typeface="Calibri"/>
              </a:rPr>
              <a:t>TURUL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application</a:t>
            </a:r>
            <a:r>
              <a:rPr sz="3200" spc="-3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at</a:t>
            </a:r>
            <a:r>
              <a:rPr sz="32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https://ammissioni.unifi.it</a:t>
            </a:r>
            <a:r>
              <a:rPr sz="32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DBEDF4"/>
                </a:solidFill>
                <a:latin typeface="Calibri"/>
                <a:cs typeface="Calibri"/>
              </a:rPr>
              <a:t>until</a:t>
            </a:r>
            <a:r>
              <a:rPr sz="3200" spc="-3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1:00</a:t>
            </a:r>
            <a:r>
              <a:rPr sz="3200" b="1" spc="-50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p.m.</a:t>
            </a:r>
            <a:r>
              <a:rPr sz="3200" b="1" spc="-8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on</a:t>
            </a:r>
            <a:r>
              <a:rPr sz="3200" b="1" spc="-5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B7DEE8"/>
                </a:solidFill>
                <a:latin typeface="Calibri"/>
                <a:cs typeface="Calibri"/>
              </a:rPr>
              <a:t>APRIL</a:t>
            </a:r>
            <a:r>
              <a:rPr sz="3200" b="1" spc="-75" dirty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lang="it-IT" sz="3200" b="1" dirty="0" smtClean="0">
                <a:solidFill>
                  <a:srgbClr val="B7DEE8"/>
                </a:solidFill>
                <a:latin typeface="Calibri"/>
                <a:cs typeface="Calibri"/>
              </a:rPr>
              <a:t>30</a:t>
            </a:r>
            <a:r>
              <a:rPr sz="3200" b="1" dirty="0" smtClean="0">
                <a:solidFill>
                  <a:srgbClr val="B7DEE8"/>
                </a:solidFill>
                <a:latin typeface="Calibri"/>
                <a:cs typeface="Calibri"/>
              </a:rPr>
              <a:t>,</a:t>
            </a:r>
            <a:r>
              <a:rPr sz="3200" b="1" spc="-50" dirty="0" smtClean="0">
                <a:solidFill>
                  <a:srgbClr val="B7DEE8"/>
                </a:solidFill>
                <a:latin typeface="Calibri"/>
                <a:cs typeface="Calibri"/>
              </a:rPr>
              <a:t> </a:t>
            </a:r>
            <a:r>
              <a:rPr lang="it-IT" sz="3200" b="1" spc="-20" dirty="0" smtClean="0">
                <a:solidFill>
                  <a:srgbClr val="B7DEE8"/>
                </a:solidFill>
                <a:latin typeface="Calibri"/>
                <a:cs typeface="Calibri"/>
              </a:rPr>
              <a:t>2026</a:t>
            </a:r>
            <a:endParaRPr sz="32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51560" y="5023103"/>
            <a:ext cx="17236440" cy="5119370"/>
            <a:chOff x="1051560" y="5023103"/>
            <a:chExt cx="17236440" cy="511937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3983" y="5023103"/>
              <a:ext cx="10087356" cy="7315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1560" y="7903463"/>
              <a:ext cx="548640" cy="5425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285476" y="9883139"/>
              <a:ext cx="8002905" cy="259079"/>
            </a:xfrm>
            <a:custGeom>
              <a:avLst/>
              <a:gdLst/>
              <a:ahLst/>
              <a:cxnLst/>
              <a:rect l="l" t="t" r="r" b="b"/>
              <a:pathLst>
                <a:path w="8002905" h="259079">
                  <a:moveTo>
                    <a:pt x="8002524" y="0"/>
                  </a:moveTo>
                  <a:lnTo>
                    <a:pt x="0" y="0"/>
                  </a:lnTo>
                  <a:lnTo>
                    <a:pt x="0" y="259079"/>
                  </a:lnTo>
                  <a:lnTo>
                    <a:pt x="8002524" y="259079"/>
                  </a:lnTo>
                  <a:lnTo>
                    <a:pt x="80025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285603" y="9871049"/>
            <a:ext cx="74803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ahoma"/>
                <a:cs typeface="Tahoma"/>
              </a:rPr>
              <a:t>University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Agronomic</a:t>
            </a:r>
            <a:r>
              <a:rPr sz="1600" spc="10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Sciences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and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Veterinary</a:t>
            </a:r>
            <a:r>
              <a:rPr sz="1600" spc="8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Medicine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of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Bucharest,</a:t>
            </a:r>
            <a:r>
              <a:rPr sz="1600" spc="9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Romania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72760" cy="9409430"/>
          </a:xfrm>
          <a:custGeom>
            <a:avLst/>
            <a:gdLst/>
            <a:ahLst/>
            <a:cxnLst/>
            <a:rect l="l" t="t" r="r" b="b"/>
            <a:pathLst>
              <a:path w="18272760" h="9409430">
                <a:moveTo>
                  <a:pt x="0" y="9409176"/>
                </a:moveTo>
                <a:lnTo>
                  <a:pt x="18272760" y="9409176"/>
                </a:lnTo>
                <a:lnTo>
                  <a:pt x="18272760" y="0"/>
                </a:lnTo>
                <a:lnTo>
                  <a:pt x="0" y="0"/>
                </a:lnTo>
                <a:lnTo>
                  <a:pt x="0" y="9409176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9376" y="-1"/>
              <a:ext cx="7278624" cy="102869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04550" y="758"/>
              <a:ext cx="0" cy="10286365"/>
            </a:xfrm>
            <a:custGeom>
              <a:avLst/>
              <a:gdLst/>
              <a:ahLst/>
              <a:cxnLst/>
              <a:rect l="l" t="t" r="r" b="b"/>
              <a:pathLst>
                <a:path h="10286365">
                  <a:moveTo>
                    <a:pt x="0" y="0"/>
                  </a:moveTo>
                  <a:lnTo>
                    <a:pt x="0" y="10286241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09176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7999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3208" y="3049523"/>
              <a:ext cx="103631" cy="1066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78382" y="3044824"/>
              <a:ext cx="113664" cy="116205"/>
            </a:xfrm>
            <a:custGeom>
              <a:avLst/>
              <a:gdLst/>
              <a:ahLst/>
              <a:cxnLst/>
              <a:rect l="l" t="t" r="r" b="b"/>
              <a:pathLst>
                <a:path w="113665" h="116205">
                  <a:moveTo>
                    <a:pt x="0" y="116204"/>
                  </a:moveTo>
                  <a:lnTo>
                    <a:pt x="113156" y="116204"/>
                  </a:lnTo>
                  <a:lnTo>
                    <a:pt x="113156" y="0"/>
                  </a:lnTo>
                  <a:lnTo>
                    <a:pt x="0" y="0"/>
                  </a:lnTo>
                  <a:lnTo>
                    <a:pt x="0" y="116204"/>
                  </a:lnTo>
                  <a:close/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208" y="3896867"/>
              <a:ext cx="103631" cy="1066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78382" y="3892041"/>
              <a:ext cx="113664" cy="116205"/>
            </a:xfrm>
            <a:custGeom>
              <a:avLst/>
              <a:gdLst/>
              <a:ahLst/>
              <a:cxnLst/>
              <a:rect l="l" t="t" r="r" b="b"/>
              <a:pathLst>
                <a:path w="113665" h="116204">
                  <a:moveTo>
                    <a:pt x="0" y="116204"/>
                  </a:moveTo>
                  <a:lnTo>
                    <a:pt x="113156" y="116204"/>
                  </a:lnTo>
                  <a:lnTo>
                    <a:pt x="113156" y="0"/>
                  </a:lnTo>
                  <a:lnTo>
                    <a:pt x="0" y="0"/>
                  </a:lnTo>
                  <a:lnTo>
                    <a:pt x="0" y="116204"/>
                  </a:lnTo>
                  <a:close/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208" y="4745735"/>
              <a:ext cx="103631" cy="1066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278382" y="4740909"/>
              <a:ext cx="113664" cy="116205"/>
            </a:xfrm>
            <a:custGeom>
              <a:avLst/>
              <a:gdLst/>
              <a:ahLst/>
              <a:cxnLst/>
              <a:rect l="l" t="t" r="r" b="b"/>
              <a:pathLst>
                <a:path w="113665" h="116204">
                  <a:moveTo>
                    <a:pt x="0" y="116204"/>
                  </a:moveTo>
                  <a:lnTo>
                    <a:pt x="113156" y="116204"/>
                  </a:lnTo>
                  <a:lnTo>
                    <a:pt x="113156" y="0"/>
                  </a:lnTo>
                  <a:lnTo>
                    <a:pt x="0" y="0"/>
                  </a:lnTo>
                  <a:lnTo>
                    <a:pt x="0" y="116204"/>
                  </a:lnTo>
                  <a:close/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3208" y="6441949"/>
              <a:ext cx="103631" cy="10667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3208" y="8138161"/>
              <a:ext cx="103631" cy="10667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35380" y="2171699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762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116279" y="936752"/>
            <a:ext cx="3256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C2D49B"/>
                </a:solidFill>
              </a:rPr>
              <a:t>FINALITÀ</a:t>
            </a:r>
            <a:endParaRPr sz="6000"/>
          </a:p>
        </p:txBody>
      </p:sp>
      <p:sp>
        <p:nvSpPr>
          <p:cNvPr id="19" name="object 19"/>
          <p:cNvSpPr txBox="1"/>
          <p:nvPr/>
        </p:nvSpPr>
        <p:spPr>
          <a:xfrm>
            <a:off x="7515859" y="1139444"/>
            <a:ext cx="266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95" dirty="0">
                <a:solidFill>
                  <a:srgbClr val="DBEDF4"/>
                </a:solidFill>
                <a:latin typeface="Tahoma"/>
                <a:cs typeface="Tahoma"/>
              </a:rPr>
              <a:t>PURPOSE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31392" y="2841497"/>
            <a:ext cx="8905116" cy="61452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effettuare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(anche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finalizzati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ricerca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tesi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sperimentale)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 università/imprese/centri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formazione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ricerca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europei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partner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dell’Ateneo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presenti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uno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Paesi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partecipanti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Programma</a:t>
            </a: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40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spend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period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(also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aimed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at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experimental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thesis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research)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European university/companies/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training</a:t>
            </a:r>
            <a:r>
              <a:rPr sz="28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research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partner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centres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University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located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one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countries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participating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Programme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91871" y="9671304"/>
            <a:ext cx="4754880" cy="320040"/>
          </a:xfrm>
          <a:prstGeom prst="rect">
            <a:avLst/>
          </a:prstGeom>
          <a:solidFill>
            <a:srgbClr val="EAF0DD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2355"/>
              </a:lnSpc>
            </a:pPr>
            <a:r>
              <a:rPr sz="2000" spc="95" dirty="0">
                <a:latin typeface="Tahoma"/>
                <a:cs typeface="Tahoma"/>
              </a:rPr>
              <a:t>Czech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Life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Sciences,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Praga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73341" y="2934461"/>
            <a:ext cx="554735" cy="5393690"/>
            <a:chOff x="1073341" y="2934461"/>
            <a:chExt cx="554735" cy="5393690"/>
          </a:xfrm>
        </p:grpSpPr>
        <p:sp>
          <p:nvSpPr>
            <p:cNvPr id="23" name="object 23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181356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81356" y="275843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0" y="275843"/>
                  </a:moveTo>
                  <a:lnTo>
                    <a:pt x="181356" y="275843"/>
                  </a:lnTo>
                  <a:lnTo>
                    <a:pt x="181356" y="0"/>
                  </a:lnTo>
                  <a:lnTo>
                    <a:pt x="0" y="0"/>
                  </a:lnTo>
                  <a:lnTo>
                    <a:pt x="0" y="275843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30480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304800" y="2621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0" y="262127"/>
                  </a:moveTo>
                  <a:lnTo>
                    <a:pt x="304800" y="262127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2906" y="8116061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70687" y="237744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4"/>
                  </a:moveTo>
                  <a:lnTo>
                    <a:pt x="170687" y="237744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4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3341" y="6668831"/>
              <a:ext cx="554735" cy="5425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254"/>
            <a:chOff x="0" y="0"/>
            <a:chExt cx="18288000" cy="10287254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07723" y="0"/>
              <a:ext cx="6780276" cy="10286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142491" y="461264"/>
            <a:ext cx="9692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73800" algn="l"/>
              </a:tabLst>
            </a:pPr>
            <a:r>
              <a:rPr sz="3600" spc="285" dirty="0">
                <a:solidFill>
                  <a:srgbClr val="EAF0DD"/>
                </a:solidFill>
              </a:rPr>
              <a:t>COME</a:t>
            </a:r>
            <a:r>
              <a:rPr sz="3600" spc="-120" dirty="0">
                <a:solidFill>
                  <a:srgbClr val="EAF0DD"/>
                </a:solidFill>
              </a:rPr>
              <a:t> </a:t>
            </a:r>
            <a:r>
              <a:rPr sz="3600" spc="70" dirty="0">
                <a:solidFill>
                  <a:srgbClr val="EAF0DD"/>
                </a:solidFill>
              </a:rPr>
              <a:t>CANDIDARSI</a:t>
            </a:r>
            <a:r>
              <a:rPr sz="3600" dirty="0">
                <a:solidFill>
                  <a:srgbClr val="EAF0DD"/>
                </a:solidFill>
              </a:rPr>
              <a:t>	</a:t>
            </a:r>
            <a:r>
              <a:rPr sz="3600" spc="135" dirty="0">
                <a:solidFill>
                  <a:srgbClr val="DBEDF4"/>
                </a:solidFill>
              </a:rPr>
              <a:t>HOW</a:t>
            </a:r>
            <a:r>
              <a:rPr sz="3600" spc="-110" dirty="0">
                <a:solidFill>
                  <a:srgbClr val="DBEDF4"/>
                </a:solidFill>
              </a:rPr>
              <a:t> </a:t>
            </a:r>
            <a:r>
              <a:rPr sz="3600" spc="65" dirty="0">
                <a:solidFill>
                  <a:srgbClr val="DBEDF4"/>
                </a:solidFill>
              </a:rPr>
              <a:t>TO</a:t>
            </a:r>
            <a:r>
              <a:rPr sz="3600" spc="-114" dirty="0">
                <a:solidFill>
                  <a:srgbClr val="DBEDF4"/>
                </a:solidFill>
              </a:rPr>
              <a:t> </a:t>
            </a:r>
            <a:r>
              <a:rPr sz="3600" spc="235" dirty="0">
                <a:solidFill>
                  <a:srgbClr val="DBEDF4"/>
                </a:solidFill>
              </a:rPr>
              <a:t>APPLY</a:t>
            </a:r>
            <a:endParaRPr sz="3600"/>
          </a:p>
        </p:txBody>
      </p:sp>
      <p:sp>
        <p:nvSpPr>
          <p:cNvPr id="12" name="object 12"/>
          <p:cNvSpPr txBox="1"/>
          <p:nvPr/>
        </p:nvSpPr>
        <p:spPr>
          <a:xfrm>
            <a:off x="1327402" y="1648279"/>
            <a:ext cx="10180320" cy="70959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37040" algn="l"/>
              </a:tabLst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lang="it-IT"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@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deve</a:t>
            </a:r>
            <a:r>
              <a:rPr sz="3200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accedere</a:t>
            </a:r>
            <a:r>
              <a:rPr sz="3200" spc="-1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all’applicativo</a:t>
            </a:r>
            <a:r>
              <a:rPr lang="it-IT"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        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299210">
              <a:lnSpc>
                <a:spcPct val="102800"/>
              </a:lnSpc>
              <a:spcBef>
                <a:spcPts val="15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proprie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credenziali</a:t>
            </a:r>
            <a:r>
              <a:rPr sz="3200" b="1" spc="-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SPID</a:t>
            </a:r>
            <a:r>
              <a:rPr sz="3200" b="1" spc="-5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scegliere</a:t>
            </a:r>
            <a:r>
              <a:rPr sz="32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due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concorsi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3000"/>
              </a:lnSpc>
              <a:spcBef>
                <a:spcPts val="1775"/>
              </a:spcBef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apply,</a:t>
            </a:r>
            <a:r>
              <a:rPr sz="24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student</a:t>
            </a:r>
            <a:r>
              <a:rPr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log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into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application</a:t>
            </a:r>
            <a:r>
              <a:rPr sz="24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DBEDF4"/>
                </a:solidFill>
                <a:latin typeface="Tahoma"/>
                <a:cs typeface="Tahoma"/>
              </a:rPr>
              <a:t>with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SPID</a:t>
            </a:r>
            <a:r>
              <a:rPr sz="2400" b="1" spc="-75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ahoma"/>
                <a:cs typeface="Tahoma"/>
              </a:rPr>
              <a:t>credentials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choose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only</a:t>
            </a:r>
            <a:r>
              <a:rPr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one</a:t>
            </a:r>
            <a:r>
              <a:rPr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two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competitions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25" dirty="0">
                <a:solidFill>
                  <a:srgbClr val="DBEDF4"/>
                </a:solidFill>
                <a:latin typeface="Tahoma"/>
                <a:cs typeface="Tahoma"/>
              </a:rPr>
              <a:t>of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4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Agriculture:</a:t>
            </a:r>
            <a:endParaRPr sz="2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2800" dirty="0">
              <a:latin typeface="Tahoma"/>
              <a:cs typeface="Tahoma"/>
            </a:endParaRPr>
          </a:p>
          <a:p>
            <a:pPr marL="438785" marR="344170">
              <a:lnSpc>
                <a:spcPct val="103099"/>
              </a:lnSpc>
              <a:tabLst>
                <a:tab pos="632460" algn="l"/>
                <a:tab pos="869315" algn="l"/>
              </a:tabLst>
            </a:pPr>
            <a:r>
              <a:rPr lang="it-IT"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1.</a:t>
            </a:r>
            <a:r>
              <a:rPr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	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«Selezione</a:t>
            </a:r>
            <a:r>
              <a:rPr sz="3200" spc="-4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formazione</a:t>
            </a:r>
            <a:r>
              <a:rPr sz="32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graduatorie</a:t>
            </a:r>
            <a:r>
              <a:rPr sz="32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7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1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internazionale</a:t>
            </a:r>
            <a:r>
              <a:rPr sz="3200" spc="-1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ERASMUS+</a:t>
            </a:r>
            <a:r>
              <a:rPr sz="3200" spc="-1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200" spc="-1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a.a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477135">
              <a:lnSpc>
                <a:spcPct val="100000"/>
              </a:lnSpc>
              <a:spcBef>
                <a:spcPts val="120"/>
              </a:spcBef>
            </a:pPr>
            <a:r>
              <a:rPr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r>
              <a:rPr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</a:t>
            </a:r>
            <a:r>
              <a:rPr lang="it-IT"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7</a:t>
            </a:r>
            <a:r>
              <a:rPr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-</a:t>
            </a:r>
            <a:r>
              <a:rPr sz="3200" spc="-9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200" b="1" spc="-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sz="3200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»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38785" marR="346710">
              <a:lnSpc>
                <a:spcPct val="102800"/>
              </a:lnSpc>
              <a:tabLst>
                <a:tab pos="632460" algn="l"/>
                <a:tab pos="869315" algn="l"/>
              </a:tabLst>
            </a:pPr>
            <a:r>
              <a:rPr lang="it-IT"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2.</a:t>
            </a:r>
            <a:r>
              <a:rPr sz="320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	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«Selezione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formazione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graduatorie</a:t>
            </a:r>
            <a:r>
              <a:rPr sz="32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7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12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internazionale</a:t>
            </a:r>
            <a:r>
              <a:rPr sz="3200" spc="-1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ERASMUS+</a:t>
            </a:r>
            <a:r>
              <a:rPr sz="3200" spc="-1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200" spc="-1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a.a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208530">
              <a:lnSpc>
                <a:spcPct val="100000"/>
              </a:lnSpc>
              <a:spcBef>
                <a:spcPts val="120"/>
              </a:spcBef>
            </a:pPr>
            <a:r>
              <a:rPr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r>
              <a:rPr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/202</a:t>
            </a:r>
            <a:r>
              <a:rPr lang="it-IT"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7</a:t>
            </a:r>
            <a:r>
              <a:rPr sz="320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-</a:t>
            </a:r>
            <a:r>
              <a:rPr sz="3200" spc="-90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200" b="1" spc="-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200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»</a:t>
            </a:r>
            <a:endParaRPr sz="32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53973" y="1263396"/>
            <a:ext cx="17720819" cy="8853043"/>
            <a:chOff x="553973" y="1263396"/>
            <a:chExt cx="17720819" cy="8853043"/>
          </a:xfrm>
        </p:grpSpPr>
        <p:sp>
          <p:nvSpPr>
            <p:cNvPr id="14" name="object 14"/>
            <p:cNvSpPr/>
            <p:nvPr/>
          </p:nvSpPr>
          <p:spPr>
            <a:xfrm>
              <a:off x="1143000" y="1263396"/>
              <a:ext cx="9764395" cy="0"/>
            </a:xfrm>
            <a:custGeom>
              <a:avLst/>
              <a:gdLst/>
              <a:ahLst/>
              <a:cxnLst/>
              <a:rect l="l" t="t" r="r" b="b"/>
              <a:pathLst>
                <a:path w="9764395">
                  <a:moveTo>
                    <a:pt x="0" y="0"/>
                  </a:moveTo>
                  <a:lnTo>
                    <a:pt x="976426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973" y="1753362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3973" y="1753362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2511" y="1688337"/>
              <a:ext cx="915924" cy="3931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918679" y="1673795"/>
              <a:ext cx="944880" cy="422275"/>
            </a:xfrm>
            <a:custGeom>
              <a:avLst/>
              <a:gdLst/>
              <a:ahLst/>
              <a:cxnLst/>
              <a:rect l="l" t="t" r="r" b="b"/>
              <a:pathLst>
                <a:path w="944879" h="422275">
                  <a:moveTo>
                    <a:pt x="0" y="421767"/>
                  </a:moveTo>
                  <a:lnTo>
                    <a:pt x="944499" y="421767"/>
                  </a:lnTo>
                  <a:lnTo>
                    <a:pt x="944499" y="0"/>
                  </a:lnTo>
                  <a:lnTo>
                    <a:pt x="0" y="0"/>
                  </a:lnTo>
                  <a:lnTo>
                    <a:pt x="0" y="421767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311" y="3355847"/>
              <a:ext cx="548640" cy="54254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669012" y="9808464"/>
              <a:ext cx="5605780" cy="307975"/>
            </a:xfrm>
            <a:custGeom>
              <a:avLst/>
              <a:gdLst/>
              <a:ahLst/>
              <a:cxnLst/>
              <a:rect l="l" t="t" r="r" b="b"/>
              <a:pathLst>
                <a:path w="5605780" h="307975">
                  <a:moveTo>
                    <a:pt x="5605272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5605272" y="307847"/>
                  </a:lnTo>
                  <a:lnTo>
                    <a:pt x="5605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2761468" y="9830206"/>
            <a:ext cx="53797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ETSIAM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(School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Agriculture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and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Forestry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Engineering)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SPAGNA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9536" y="1085087"/>
              <a:ext cx="3637915" cy="0"/>
            </a:xfrm>
            <a:custGeom>
              <a:avLst/>
              <a:gdLst/>
              <a:ahLst/>
              <a:cxnLst/>
              <a:rect l="l" t="t" r="r" b="b"/>
              <a:pathLst>
                <a:path w="3637915">
                  <a:moveTo>
                    <a:pt x="0" y="0"/>
                  </a:moveTo>
                  <a:lnTo>
                    <a:pt x="363778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1718" y="146837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1718" y="146837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19174" y="1324483"/>
            <a:ext cx="10233660" cy="7964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</a:t>
            </a:r>
            <a:r>
              <a:rPr sz="32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indicare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la/e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sedi</a:t>
            </a:r>
            <a:r>
              <a:rPr sz="32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preferenza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(fino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2800"/>
              </a:lnSpc>
              <a:spcBef>
                <a:spcPts val="15"/>
              </a:spcBef>
            </a:pPr>
            <a:r>
              <a:rPr sz="32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massimo</a:t>
            </a:r>
            <a:r>
              <a:rPr sz="3200" spc="-1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1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3),</a:t>
            </a:r>
            <a:r>
              <a:rPr sz="3200" spc="-1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b="1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compito</a:t>
            </a:r>
            <a:r>
              <a:rPr sz="3200" b="1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dello</a:t>
            </a:r>
            <a:r>
              <a:rPr sz="3200" b="1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200" b="1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verificare</a:t>
            </a:r>
            <a:r>
              <a:rPr sz="3200" b="1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pagina</a:t>
            </a:r>
            <a:r>
              <a:rPr sz="32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  <a:hlinkClick r:id="rId3"/>
              </a:rPr>
              <a:t>https://ammissioni.unifi.it/DESTINATION/</a:t>
            </a:r>
            <a:r>
              <a:rPr sz="2400" spc="-10" dirty="0">
                <a:solidFill>
                  <a:srgbClr val="EBF0DE"/>
                </a:solidFill>
                <a:latin typeface="Tahoma"/>
                <a:cs typeface="Tahoma"/>
              </a:rPr>
              <a:t>:</a:t>
            </a:r>
            <a:endParaRPr sz="2400" dirty="0">
              <a:latin typeface="Tahoma"/>
              <a:cs typeface="Tahoma"/>
            </a:endParaRPr>
          </a:p>
          <a:p>
            <a:pPr marL="756285" marR="332740" indent="-744220">
              <a:lnSpc>
                <a:spcPct val="103099"/>
              </a:lnSpc>
              <a:spcBef>
                <a:spcPts val="2965"/>
              </a:spcBef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200" spc="-4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Note</a:t>
            </a:r>
            <a:r>
              <a:rPr sz="3200" b="1" spc="1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profilo</a:t>
            </a:r>
            <a:r>
              <a:rPr sz="32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richiesto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2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tipo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tirocinio offerto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 marR="568325" indent="-744220">
              <a:lnSpc>
                <a:spcPct val="103000"/>
              </a:lnSpc>
              <a:spcBef>
                <a:spcPts val="1305"/>
              </a:spcBef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Settore</a:t>
            </a:r>
            <a:r>
              <a:rPr sz="3200" b="1" spc="-5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Disciplinare</a:t>
            </a:r>
            <a:r>
              <a:rPr sz="3200" b="1" spc="-7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dell’Accordo</a:t>
            </a:r>
            <a:r>
              <a:rPr sz="3200" b="1" spc="-5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(ISCED)</a:t>
            </a:r>
            <a:r>
              <a:rPr sz="3200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2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</a:t>
            </a:r>
            <a:r>
              <a:rPr sz="32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2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l’ambito</a:t>
            </a:r>
            <a:r>
              <a:rPr sz="32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disciplinare</a:t>
            </a:r>
            <a:r>
              <a:rPr sz="32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dell’accordo</a:t>
            </a:r>
            <a:r>
              <a:rPr sz="32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compatibile</a:t>
            </a:r>
            <a:r>
              <a:rPr sz="32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2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proprio</a:t>
            </a:r>
            <a:r>
              <a:rPr sz="32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percorso</a:t>
            </a:r>
            <a:r>
              <a:rPr sz="32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studio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 marR="175260" indent="-744220">
              <a:lnSpc>
                <a:spcPct val="98800"/>
              </a:lnSpc>
              <a:spcBef>
                <a:spcPts val="1390"/>
              </a:spcBef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Livello</a:t>
            </a:r>
            <a:r>
              <a:rPr sz="3200" b="1" spc="-8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dell’Offerta</a:t>
            </a:r>
            <a:r>
              <a:rPr sz="3200" b="1" spc="-9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didattica</a:t>
            </a:r>
            <a:r>
              <a:rPr sz="3200" b="1" spc="-4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disponibile</a:t>
            </a:r>
            <a:r>
              <a:rPr sz="32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l’università</a:t>
            </a:r>
            <a:r>
              <a:rPr sz="3200" spc="-1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200" spc="-1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35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Triennale,</a:t>
            </a:r>
            <a:r>
              <a:rPr sz="3350" spc="-1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35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Magistrale, Dottorato</a:t>
            </a:r>
            <a:r>
              <a:rPr sz="32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 indent="-743585">
              <a:lnSpc>
                <a:spcPct val="100000"/>
              </a:lnSpc>
              <a:spcBef>
                <a:spcPts val="1445"/>
              </a:spcBef>
              <a:buClr>
                <a:srgbClr val="FFFFFF"/>
              </a:buClr>
              <a:buAutoNum type="arabicPeriod"/>
              <a:tabLst>
                <a:tab pos="756285" algn="l"/>
              </a:tabLst>
            </a:pPr>
            <a:r>
              <a:rPr sz="32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Livello</a:t>
            </a:r>
            <a:r>
              <a:rPr sz="3200" b="1" spc="-3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b="1" spc="-2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conoscenza</a:t>
            </a:r>
            <a:r>
              <a:rPr sz="3200" b="1" spc="-3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linguistica</a:t>
            </a:r>
            <a:r>
              <a:rPr sz="3200" b="1" spc="-6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richiesta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56285">
              <a:lnSpc>
                <a:spcPct val="100000"/>
              </a:lnSpc>
              <a:spcBef>
                <a:spcPts val="120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dall’Università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svolgere l’attività didattica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97204" y="4317"/>
            <a:ext cx="17203623" cy="866391"/>
          </a:xfrm>
          <a:prstGeom prst="rect">
            <a:avLst/>
          </a:prstGeom>
        </p:spPr>
        <p:txBody>
          <a:bodyPr vert="horz" wrap="square" lIns="0" tIns="309372" rIns="0" bIns="0" rtlCol="0">
            <a:spAutoFit/>
          </a:bodyPr>
          <a:lstStyle/>
          <a:p>
            <a:pPr marL="19621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3600" b="1" spc="-1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600" b="1" spc="-1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1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5" name="object 5">
            <a:extLst>
              <a:ext uri="{FF2B5EF4-FFF2-40B4-BE49-F238E27FC236}">
                <a16:creationId xmlns:a16="http://schemas.microsoft.com/office/drawing/2014/main" id="{3D38DA55-95AC-4184-B59C-555C79B9DA5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63399" y="0"/>
            <a:ext cx="6324599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923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spc="-10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34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1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4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5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3400" b="1" spc="-1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12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4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4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400" b="1" spc="-10" dirty="0">
                <a:solidFill>
                  <a:srgbClr val="DBEDF4"/>
                </a:solidFill>
                <a:latin typeface="Tahoma"/>
                <a:cs typeface="Tahoma"/>
              </a:rPr>
              <a:t>Generica”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353" y="2222449"/>
            <a:ext cx="10084435" cy="63157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320675">
              <a:lnSpc>
                <a:spcPts val="3960"/>
              </a:lnSpc>
              <a:spcBef>
                <a:spcPts val="135"/>
              </a:spcBef>
            </a:pP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Before</a:t>
            </a:r>
            <a:r>
              <a:rPr sz="3200" spc="-7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indicating</a:t>
            </a:r>
            <a:r>
              <a:rPr sz="3200" spc="-5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the</a:t>
            </a:r>
            <a:r>
              <a:rPr sz="3200" spc="-5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preferred</a:t>
            </a:r>
            <a:r>
              <a:rPr sz="3200" spc="-8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destinations</a:t>
            </a:r>
            <a:r>
              <a:rPr sz="3200" spc="-5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(up</a:t>
            </a:r>
            <a:r>
              <a:rPr sz="3200" spc="-7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to</a:t>
            </a:r>
            <a:r>
              <a:rPr sz="3200" spc="-50" dirty="0">
                <a:solidFill>
                  <a:srgbClr val="DBEDF4"/>
                </a:solidFill>
                <a:latin typeface="Arial MT"/>
                <a:cs typeface="Arial MT"/>
              </a:rPr>
              <a:t> a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maximum</a:t>
            </a:r>
            <a:r>
              <a:rPr sz="3200" spc="-4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of</a:t>
            </a:r>
            <a:r>
              <a:rPr sz="3200" spc="-2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3)</a:t>
            </a:r>
            <a:r>
              <a:rPr sz="3200" spc="-3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it</a:t>
            </a:r>
            <a:r>
              <a:rPr sz="3200" spc="-1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is</a:t>
            </a:r>
            <a:r>
              <a:rPr sz="3200" spc="-1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up</a:t>
            </a:r>
            <a:r>
              <a:rPr sz="3200" spc="-1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to</a:t>
            </a:r>
            <a:r>
              <a:rPr sz="3200" spc="-1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the</a:t>
            </a:r>
            <a:r>
              <a:rPr sz="3200" spc="-2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student</a:t>
            </a:r>
            <a:r>
              <a:rPr sz="3200" spc="-2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to</a:t>
            </a:r>
            <a:r>
              <a:rPr sz="3200" spc="-3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check</a:t>
            </a:r>
            <a:r>
              <a:rPr sz="3200" spc="-30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DBEDF4"/>
                </a:solidFill>
                <a:latin typeface="Arial MT"/>
                <a:cs typeface="Arial MT"/>
              </a:rPr>
              <a:t>on</a:t>
            </a:r>
            <a:r>
              <a:rPr sz="3200" spc="-25" dirty="0">
                <a:solidFill>
                  <a:srgbClr val="DBEDF4"/>
                </a:solidFill>
                <a:latin typeface="Arial MT"/>
                <a:cs typeface="Arial MT"/>
              </a:rPr>
              <a:t> </a:t>
            </a:r>
            <a:r>
              <a:rPr sz="3200" spc="-20" dirty="0">
                <a:solidFill>
                  <a:srgbClr val="DBEDF4"/>
                </a:solidFill>
                <a:latin typeface="Arial MT"/>
                <a:cs typeface="Arial MT"/>
              </a:rPr>
              <a:t>page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  <a:hlinkClick r:id="rId3"/>
              </a:rPr>
              <a:t>https://ammissioni.unifi.it/DESTINATION/</a:t>
            </a:r>
            <a:r>
              <a:rPr sz="2000" spc="-10" dirty="0">
                <a:solidFill>
                  <a:srgbClr val="DBEDF4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  <a:p>
            <a:pPr marL="469900" marR="226695" indent="-457200">
              <a:lnSpc>
                <a:spcPct val="102800"/>
              </a:lnSpc>
              <a:spcBef>
                <a:spcPts val="2880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Notes</a:t>
            </a:r>
            <a:r>
              <a:rPr sz="3200" b="1" spc="-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profile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trainee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required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type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offered</a:t>
            </a:r>
            <a:endParaRPr sz="3200">
              <a:latin typeface="Tahoma"/>
              <a:cs typeface="Tahoma"/>
            </a:endParaRPr>
          </a:p>
          <a:p>
            <a:pPr marL="468630" marR="134620" indent="-455930">
              <a:lnSpc>
                <a:spcPct val="103099"/>
              </a:lnSpc>
              <a:spcBef>
                <a:spcPts val="1300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disciplinary</a:t>
            </a:r>
            <a:r>
              <a:rPr sz="3200" b="1" spc="-6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sector</a:t>
            </a:r>
            <a:r>
              <a:rPr sz="32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agreement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(ISCED 	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code)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within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which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activity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envisaged</a:t>
            </a:r>
            <a:endParaRPr sz="3200">
              <a:latin typeface="Tahoma"/>
              <a:cs typeface="Tahoma"/>
            </a:endParaRPr>
          </a:p>
          <a:p>
            <a:pPr marL="469900" marR="5080" indent="-457200">
              <a:lnSpc>
                <a:spcPct val="102899"/>
              </a:lnSpc>
              <a:spcBef>
                <a:spcPts val="1485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level</a:t>
            </a:r>
            <a:r>
              <a:rPr sz="3200" b="1" spc="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(Bachelor,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Master,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Doctorate)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requested</a:t>
            </a:r>
            <a:r>
              <a:rPr sz="32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to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trainee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Institution;</a:t>
            </a:r>
            <a:endParaRPr sz="3200">
              <a:latin typeface="Tahoma"/>
              <a:cs typeface="Tahoma"/>
            </a:endParaRPr>
          </a:p>
          <a:p>
            <a:pPr marL="468630" marR="476884" indent="-455930">
              <a:lnSpc>
                <a:spcPct val="103099"/>
              </a:lnSpc>
              <a:spcBef>
                <a:spcPts val="1360"/>
              </a:spcBef>
              <a:buClr>
                <a:srgbClr val="EAF0DD"/>
              </a:buClr>
              <a:buAutoNum type="arabicPeriod"/>
              <a:tabLst>
                <a:tab pos="469900" algn="l"/>
              </a:tabLst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Level</a:t>
            </a:r>
            <a:r>
              <a:rPr sz="3200" b="1" spc="-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linguistic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knowledge</a:t>
            </a:r>
            <a:r>
              <a:rPr sz="3200" b="1" spc="-5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required</a:t>
            </a:r>
            <a:r>
              <a:rPr sz="3200" b="1" spc="-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by 	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Institution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10" name="object 10"/>
            <p:cNvSpPr/>
            <p:nvPr/>
          </p:nvSpPr>
          <p:spPr>
            <a:xfrm>
              <a:off x="1766316" y="128625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76200">
              <a:solidFill>
                <a:srgbClr val="B7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" y="2243327"/>
              <a:ext cx="548640" cy="542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1046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Concorso</a:t>
            </a:r>
            <a:r>
              <a:rPr sz="3200" b="1" spc="-1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55" dirty="0">
                <a:solidFill>
                  <a:srgbClr val="EAF0DD"/>
                </a:solidFill>
                <a:latin typeface="Tahoma"/>
                <a:cs typeface="Tahoma"/>
              </a:rPr>
              <a:t>per</a:t>
            </a:r>
            <a:r>
              <a:rPr sz="3200" b="1" spc="-1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200" b="1" spc="-1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AF0DD"/>
                </a:solidFill>
                <a:latin typeface="Tahoma"/>
                <a:cs typeface="Tahoma"/>
              </a:rPr>
              <a:t>generica </a:t>
            </a:r>
            <a:r>
              <a:rPr sz="3200" b="1" spc="-8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3200" b="1" spc="-1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4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105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2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2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35" dirty="0">
                <a:solidFill>
                  <a:srgbClr val="DBEDF4"/>
                </a:solidFill>
                <a:latin typeface="Tahoma"/>
                <a:cs typeface="Tahoma"/>
              </a:rPr>
              <a:t>Generica”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958" y="1759661"/>
            <a:ext cx="11383010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marR="5080" indent="-4191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Queste</a:t>
            </a:r>
            <a:r>
              <a:rPr sz="3000" spc="-60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EBF0DE"/>
                </a:solidFill>
                <a:latin typeface="Calibri"/>
                <a:cs typeface="Calibri"/>
              </a:rPr>
              <a:t>informazioni</a:t>
            </a:r>
            <a:r>
              <a:rPr sz="3000" spc="-2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sono</a:t>
            </a:r>
            <a:r>
              <a:rPr sz="3000" spc="-4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reperibili</a:t>
            </a:r>
            <a:r>
              <a:rPr sz="3000" spc="-2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sul</a:t>
            </a:r>
            <a:r>
              <a:rPr sz="3000" spc="-5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sito</a:t>
            </a:r>
            <a:r>
              <a:rPr sz="3000" spc="-4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web</a:t>
            </a:r>
            <a:r>
              <a:rPr sz="3000" spc="-55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EBF0DE"/>
                </a:solidFill>
                <a:latin typeface="Calibri"/>
                <a:cs typeface="Calibri"/>
              </a:rPr>
              <a:t>dell’Università</a:t>
            </a:r>
            <a:r>
              <a:rPr sz="3000" spc="-20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EBF0DE"/>
                </a:solidFill>
                <a:latin typeface="Calibri"/>
                <a:cs typeface="Calibri"/>
              </a:rPr>
              <a:t>ospitante: </a:t>
            </a:r>
            <a:endParaRPr lang="it-IT" sz="3000" spc="-10" dirty="0" smtClean="0">
              <a:solidFill>
                <a:srgbClr val="EBF0DE"/>
              </a:solidFill>
              <a:latin typeface="Calibri"/>
              <a:cs typeface="Calibri"/>
            </a:endParaRPr>
          </a:p>
          <a:p>
            <a:pPr marL="431800" marR="5080" indent="-419100">
              <a:lnSpc>
                <a:spcPct val="100000"/>
              </a:lnSpc>
              <a:spcBef>
                <a:spcPts val="100"/>
              </a:spcBef>
            </a:pPr>
            <a:r>
              <a:rPr lang="it-IT" sz="3000" spc="-10" dirty="0">
                <a:solidFill>
                  <a:srgbClr val="EBF0DE"/>
                </a:solidFill>
                <a:latin typeface="Calibri"/>
                <a:cs typeface="Calibri"/>
              </a:rPr>
              <a:t> </a:t>
            </a:r>
            <a:r>
              <a:rPr lang="it-IT" sz="3000" spc="-10" dirty="0" smtClean="0">
                <a:solidFill>
                  <a:srgbClr val="EBF0DE"/>
                </a:solidFill>
                <a:latin typeface="Calibri"/>
                <a:cs typeface="Calibri"/>
              </a:rPr>
              <a:t>    </a:t>
            </a:r>
            <a:r>
              <a:rPr sz="2400" dirty="0" smtClean="0">
                <a:solidFill>
                  <a:srgbClr val="DBEDF4"/>
                </a:solidFill>
                <a:latin typeface="Calibri"/>
                <a:cs typeface="Calibri"/>
              </a:rPr>
              <a:t>This</a:t>
            </a:r>
            <a:r>
              <a:rPr sz="2400" spc="-55" dirty="0" smtClean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information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can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be</a:t>
            </a:r>
            <a:r>
              <a:rPr sz="2400" spc="-5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found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on</a:t>
            </a:r>
            <a:r>
              <a:rPr sz="24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website</a:t>
            </a:r>
            <a:r>
              <a:rPr sz="2400" spc="-50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of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DBEDF4"/>
                </a:solidFill>
                <a:latin typeface="Calibri"/>
                <a:cs typeface="Calibri"/>
              </a:rPr>
              <a:t>Host</a:t>
            </a:r>
            <a:r>
              <a:rPr sz="2400" spc="-45" dirty="0">
                <a:solidFill>
                  <a:srgbClr val="DBEDF4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Calibri"/>
                <a:cs typeface="Calibri"/>
              </a:rPr>
              <a:t>Insitution: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" y="2384027"/>
            <a:ext cx="266700" cy="32461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933700"/>
            <a:ext cx="9448800" cy="63702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3732" y="1374647"/>
              <a:ext cx="10311765" cy="0"/>
            </a:xfrm>
            <a:custGeom>
              <a:avLst/>
              <a:gdLst/>
              <a:ahLst/>
              <a:cxnLst/>
              <a:rect l="l" t="t" r="r" b="b"/>
              <a:pathLst>
                <a:path w="10311765">
                  <a:moveTo>
                    <a:pt x="0" y="0"/>
                  </a:moveTo>
                  <a:lnTo>
                    <a:pt x="10311384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99184" y="171144"/>
            <a:ext cx="103403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1046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Concorso</a:t>
            </a:r>
            <a:r>
              <a:rPr sz="3200" b="1" spc="-15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55" dirty="0">
                <a:solidFill>
                  <a:srgbClr val="EAF0DD"/>
                </a:solidFill>
                <a:latin typeface="Tahoma"/>
                <a:cs typeface="Tahoma"/>
              </a:rPr>
              <a:t>per</a:t>
            </a:r>
            <a:r>
              <a:rPr sz="3200" b="1" spc="-145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AF0DD"/>
                </a:solidFill>
                <a:latin typeface="Tahoma"/>
                <a:cs typeface="Tahoma"/>
              </a:rPr>
              <a:t>sede</a:t>
            </a:r>
            <a:r>
              <a:rPr sz="3200" b="1" spc="-150" dirty="0">
                <a:solidFill>
                  <a:srgbClr val="EAF0DD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AF0DD"/>
                </a:solidFill>
                <a:latin typeface="Tahoma"/>
                <a:cs typeface="Tahoma"/>
              </a:rPr>
              <a:t>generica </a:t>
            </a:r>
            <a:r>
              <a:rPr sz="3200" b="1" spc="-8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3200" b="1" spc="-1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4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3200" b="1" spc="-1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105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200" b="1" spc="-1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200" b="1" spc="-1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35" dirty="0">
                <a:solidFill>
                  <a:srgbClr val="DBEDF4"/>
                </a:solidFill>
                <a:latin typeface="Tahoma"/>
                <a:cs typeface="Tahoma"/>
              </a:rPr>
              <a:t>Generica”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1204" y="1636014"/>
            <a:ext cx="10819130" cy="7214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2645" marR="76835" indent="-188722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 sezione «Programma di tirocinio estero» lo studente deve indicare (solo per la prima destinazione):</a:t>
            </a:r>
          </a:p>
          <a:p>
            <a:pPr marL="527685" indent="-514984">
              <a:lnSpc>
                <a:spcPct val="100000"/>
              </a:lnSpc>
              <a:spcBef>
                <a:spcPts val="1445"/>
              </a:spcBef>
              <a:buAutoNum type="arabicPeriod"/>
              <a:tabLst>
                <a:tab pos="527685" algn="l"/>
              </a:tabLst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tipologia di tirocinio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che intende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effettuare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all’estero</a:t>
            </a:r>
            <a:r>
              <a:rPr lang="it-IT"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200" i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curriculare/ non curriculare/ post-laurea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</a:p>
          <a:p>
            <a:pPr marL="527685" indent="-514984">
              <a:lnSpc>
                <a:spcPct val="100000"/>
              </a:lnSpc>
              <a:spcBef>
                <a:spcPts val="1920"/>
              </a:spcBef>
              <a:buAutoNum type="arabicPeriod" startAt="2"/>
              <a:tabLst>
                <a:tab pos="527685" algn="l"/>
              </a:tabLst>
            </a:pP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L’attività che andrà a svolgere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 la sede (se già nota)</a:t>
            </a:r>
          </a:p>
          <a:p>
            <a:pPr marL="527685" indent="-514984">
              <a:lnSpc>
                <a:spcPct val="100000"/>
              </a:lnSpc>
              <a:spcBef>
                <a:spcPts val="1260"/>
              </a:spcBef>
              <a:buAutoNum type="arabicPeriod" startAt="2"/>
              <a:tabLst>
                <a:tab pos="527685" algn="l"/>
              </a:tabLst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</a:t>
            </a:r>
            <a:r>
              <a:rPr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numero di CFU di tirocinio </a:t>
            </a:r>
            <a:r>
              <a:rPr sz="32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previsti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</a:p>
          <a:p>
            <a:pPr marL="334010" marR="5080" indent="-180340">
              <a:lnSpc>
                <a:spcPct val="100000"/>
              </a:lnSpc>
              <a:spcBef>
                <a:spcPts val="3845"/>
              </a:spcBef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the 'Internship programme abroad' section the student is required to specify the following information (for the first destination only):</a:t>
            </a:r>
          </a:p>
          <a:p>
            <a:pPr marL="527685" marR="1279525" lvl="1" indent="-515620">
              <a:lnSpc>
                <a:spcPct val="100000"/>
              </a:lnSpc>
              <a:spcBef>
                <a:spcPts val="1265"/>
              </a:spcBef>
              <a:buAutoNum type="arabicPeriod"/>
              <a:tabLst>
                <a:tab pos="527685" algn="l"/>
              </a:tabLst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4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type of traineeship </a:t>
            </a: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he/she intends to carry out abroad (curricular, voluntary, recent graduate)</a:t>
            </a:r>
          </a:p>
          <a:p>
            <a:pPr marL="527685" lvl="1" indent="-51498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527685" algn="l"/>
              </a:tabLst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4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activity to be carried out </a:t>
            </a: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 the foreign destination (if known)</a:t>
            </a:r>
          </a:p>
          <a:p>
            <a:pPr marL="527685" lvl="1" indent="-514984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527685" algn="l"/>
              </a:tabLst>
            </a:pP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4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number of CFUs credits </a:t>
            </a:r>
            <a:r>
              <a:rPr sz="24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envisaged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496823" y="1616963"/>
            <a:ext cx="554381" cy="4992625"/>
            <a:chOff x="496823" y="1616963"/>
            <a:chExt cx="554381" cy="499262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344" y="6210300"/>
              <a:ext cx="403860" cy="39928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6823" y="1616963"/>
              <a:ext cx="487680" cy="438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47800" y="1361059"/>
            <a:ext cx="10159365" cy="7330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In</a:t>
            </a:r>
            <a:r>
              <a:rPr sz="3400" u="sng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fase</a:t>
            </a:r>
            <a:r>
              <a:rPr sz="3400" u="sng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di</a:t>
            </a:r>
            <a:r>
              <a:rPr sz="3400" u="sng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candidatura</a:t>
            </a:r>
            <a:r>
              <a:rPr sz="3400" u="sng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su</a:t>
            </a:r>
            <a:r>
              <a:rPr sz="3400" u="sng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Turul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</a:t>
            </a:r>
            <a:r>
              <a:rPr sz="34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4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tenuto</a:t>
            </a:r>
            <a:r>
              <a:rPr sz="34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lang="it-IT" sz="34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 err="1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compilare</a:t>
            </a:r>
            <a:r>
              <a:rPr sz="34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domanda</a:t>
            </a:r>
            <a:r>
              <a:rPr sz="34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online</a:t>
            </a:r>
            <a:r>
              <a:rPr sz="3400" b="1" spc="-3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inserendo</a:t>
            </a:r>
            <a:r>
              <a:rPr sz="3400" b="1" spc="-3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sz="34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dati</a:t>
            </a:r>
            <a:r>
              <a:rPr sz="34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400" spc="-1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riportati</a:t>
            </a:r>
            <a:r>
              <a:rPr sz="3400" b="1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</a:t>
            </a:r>
            <a:r>
              <a:rPr sz="34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400" b="1" spc="-4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400" b="1" spc="-1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Intenti nominativa</a:t>
            </a:r>
            <a:r>
              <a:rPr sz="3400"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400" dirty="0">
              <a:solidFill>
                <a:srgbClr val="ADC3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9085" marR="184150" indent="-9525" algn="ctr">
              <a:lnSpc>
                <a:spcPct val="103099"/>
              </a:lnSpc>
            </a:pP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Affinché</a:t>
            </a:r>
            <a:r>
              <a:rPr sz="34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4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candidatura</a:t>
            </a:r>
            <a:r>
              <a:rPr sz="34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4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400" spc="-7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400" spc="-5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possa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</a:t>
            </a:r>
            <a:r>
              <a:rPr sz="3400" spc="-4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ammessa,</a:t>
            </a:r>
            <a:r>
              <a:rPr sz="34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400" spc="-2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candidato</a:t>
            </a:r>
            <a:r>
              <a:rPr sz="3400" spc="-3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deve</a:t>
            </a:r>
            <a:r>
              <a:rPr sz="3400" spc="-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produrre</a:t>
            </a:r>
            <a:r>
              <a:rPr sz="3400" spc="-4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2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endParaRPr lang="it-IT"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r>
              <a:rPr lang="it-IT" sz="3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Letter</a:t>
            </a:r>
            <a:r>
              <a:rPr lang="it-IT" sz="3400" b="1" spc="-4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of</a:t>
            </a:r>
            <a:r>
              <a:rPr lang="it-IT" sz="3400" b="1" spc="-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b="1" spc="-1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Intent</a:t>
            </a:r>
            <a:r>
              <a:rPr lang="it-IT" sz="3400" b="1" spc="-1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firmata</a:t>
            </a:r>
            <a:r>
              <a:rPr lang="it-IT" sz="3400" u="sng" spc="-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 </a:t>
            </a:r>
            <a:r>
              <a:rPr lang="it-IT" sz="34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Rappresentante</a:t>
            </a:r>
            <a:r>
              <a:rPr lang="it-IT" sz="3400" i="1" u="sng" spc="-6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Legale </a:t>
            </a:r>
            <a:r>
              <a:rPr lang="it-IT" sz="34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lang="it-IT" sz="3400" i="1" u="sng" spc="-5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i="1" u="sng" spc="-2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lang="it-IT" sz="34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lang="it-IT" sz="3400" i="1" u="sng" spc="-6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lang="it-IT" sz="3400" spc="-5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trasmetterla</a:t>
            </a:r>
            <a:r>
              <a:rPr lang="it-IT" sz="34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endParaRPr lang="it-IT" sz="1400" dirty="0">
              <a:solidFill>
                <a:srgbClr val="EAF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b="1" dirty="0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erasmus@agraria.unifi.it </a:t>
            </a:r>
            <a:r>
              <a:rPr lang="it-IT" sz="34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S.R.I</a:t>
            </a:r>
            <a:r>
              <a:rPr lang="it-IT" sz="3400" spc="-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lang="it-IT" sz="34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lang="it-IT" sz="3400" dirty="0">
                <a:solidFill>
                  <a:srgbClr val="EAF0DD"/>
                </a:solidFill>
                <a:latin typeface="Tahoma"/>
                <a:cs typeface="Tahoma"/>
              </a:rPr>
              <a:t>)</a:t>
            </a:r>
          </a:p>
          <a:p>
            <a:pPr marL="100965" algn="ctr">
              <a:lnSpc>
                <a:spcPct val="100000"/>
              </a:lnSpc>
              <a:spcBef>
                <a:spcPts val="25"/>
              </a:spcBef>
            </a:pPr>
            <a:endParaRPr lang="it-IT" sz="1000" spc="-25" dirty="0">
              <a:solidFill>
                <a:srgbClr val="EAF0DD"/>
              </a:solidFill>
              <a:latin typeface="Tahoma"/>
              <a:cs typeface="Tahoma"/>
            </a:endParaRPr>
          </a:p>
          <a:p>
            <a:pPr marL="151130" marR="45720" indent="4445" algn="ctr">
              <a:lnSpc>
                <a:spcPct val="102899"/>
              </a:lnSpc>
              <a:spcBef>
                <a:spcPts val="140"/>
              </a:spcBef>
            </a:pPr>
            <a:r>
              <a:rPr sz="3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400" b="1" u="sng" spc="-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data di scadenza del Bando</a:t>
            </a:r>
            <a:r>
              <a:rPr lang="it-IT" sz="3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 </a:t>
            </a:r>
          </a:p>
          <a:p>
            <a:pPr marL="151130" marR="45720" indent="4445" algn="ctr">
              <a:lnSpc>
                <a:spcPct val="102899"/>
              </a:lnSpc>
              <a:spcBef>
                <a:spcPts val="140"/>
              </a:spcBef>
            </a:pPr>
            <a:r>
              <a:rPr lang="it-IT" sz="3400" b="1" dirty="0" smtClean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(30 </a:t>
            </a:r>
            <a:r>
              <a:rPr sz="3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APRILE</a:t>
            </a:r>
            <a:r>
              <a:rPr sz="3400" b="1" spc="-3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1" spc="-10" dirty="0" smtClean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400" b="1" spc="-10" dirty="0" smtClean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r>
              <a:rPr lang="it-IT" sz="3400" b="1" spc="-10" dirty="0" smtClean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400" spc="-10" dirty="0" smtClean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endParaRPr lang="it-IT" sz="3400" spc="-10" dirty="0">
              <a:solidFill>
                <a:srgbClr val="EAF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51130" marR="45720" indent="4445" algn="ctr">
              <a:lnSpc>
                <a:spcPct val="102899"/>
              </a:lnSpc>
              <a:spcBef>
                <a:spcPts val="140"/>
              </a:spcBef>
            </a:pPr>
            <a:r>
              <a:rPr sz="3400" u="sng" dirty="0" err="1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pena</a:t>
            </a:r>
            <a:r>
              <a:rPr sz="3400" u="sng" spc="-1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l’esclusione</a:t>
            </a:r>
            <a:r>
              <a:rPr sz="3400" u="sng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400" u="sng" spc="-1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u="sng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</a:t>
            </a:r>
            <a:r>
              <a:rPr sz="34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!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79018" y="1046988"/>
            <a:ext cx="3718560" cy="815340"/>
            <a:chOff x="779018" y="1046988"/>
            <a:chExt cx="3718560" cy="815340"/>
          </a:xfrm>
        </p:grpSpPr>
        <p:sp>
          <p:nvSpPr>
            <p:cNvPr id="13" name="object 13"/>
            <p:cNvSpPr/>
            <p:nvPr/>
          </p:nvSpPr>
          <p:spPr>
            <a:xfrm>
              <a:off x="859536" y="1085088"/>
              <a:ext cx="3637915" cy="0"/>
            </a:xfrm>
            <a:custGeom>
              <a:avLst/>
              <a:gdLst/>
              <a:ahLst/>
              <a:cxnLst/>
              <a:rect l="l" t="t" r="r" b="b"/>
              <a:pathLst>
                <a:path w="3637915">
                  <a:moveTo>
                    <a:pt x="0" y="0"/>
                  </a:moveTo>
                  <a:lnTo>
                    <a:pt x="363778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1718" y="1468374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1718" y="1468374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9372" rIns="0" bIns="0" rtlCol="0">
            <a:spAutoFit/>
          </a:bodyPr>
          <a:lstStyle/>
          <a:p>
            <a:pPr marL="19621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ahoma"/>
                <a:cs typeface="Tahoma"/>
              </a:rPr>
              <a:t>Concorso</a:t>
            </a:r>
            <a:r>
              <a:rPr sz="3600" b="1" spc="-175" dirty="0">
                <a:latin typeface="Tahoma"/>
                <a:cs typeface="Tahoma"/>
              </a:rPr>
              <a:t> </a:t>
            </a:r>
            <a:r>
              <a:rPr sz="3600" b="1" spc="-50" dirty="0">
                <a:latin typeface="Tahoma"/>
                <a:cs typeface="Tahoma"/>
              </a:rPr>
              <a:t>per</a:t>
            </a:r>
            <a:r>
              <a:rPr sz="3600" b="1" spc="-175" dirty="0">
                <a:latin typeface="Tahoma"/>
                <a:cs typeface="Tahoma"/>
              </a:rPr>
              <a:t> </a:t>
            </a:r>
            <a:r>
              <a:rPr sz="3600" b="1" dirty="0">
                <a:latin typeface="Tahoma"/>
                <a:cs typeface="Tahoma"/>
              </a:rPr>
              <a:t>sede</a:t>
            </a:r>
            <a:r>
              <a:rPr sz="3600" b="1" spc="-185" dirty="0">
                <a:latin typeface="Tahoma"/>
                <a:cs typeface="Tahoma"/>
              </a:rPr>
              <a:t> </a:t>
            </a:r>
            <a:r>
              <a:rPr sz="3600" b="1" spc="-130" dirty="0">
                <a:latin typeface="Tahoma"/>
                <a:cs typeface="Tahoma"/>
              </a:rPr>
              <a:t>nominativa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AA80AAB9-5AE2-4521-833D-AEFDFEE6841F}"/>
              </a:ext>
            </a:extLst>
          </p:cNvPr>
          <p:cNvSpPr/>
          <p:nvPr/>
        </p:nvSpPr>
        <p:spPr>
          <a:xfrm>
            <a:off x="990600" y="3695700"/>
            <a:ext cx="10829542" cy="5122926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-1"/>
              <a:ext cx="5705856" cy="102854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1123" y="920495"/>
              <a:ext cx="11028045" cy="0"/>
            </a:xfrm>
            <a:custGeom>
              <a:avLst/>
              <a:gdLst/>
              <a:ahLst/>
              <a:cxnLst/>
              <a:rect l="l" t="t" r="r" b="b"/>
              <a:pathLst>
                <a:path w="11028045">
                  <a:moveTo>
                    <a:pt x="0" y="0"/>
                  </a:moveTo>
                  <a:lnTo>
                    <a:pt x="11027664" y="0"/>
                  </a:lnTo>
                </a:path>
              </a:pathLst>
            </a:custGeom>
            <a:ln w="76200">
              <a:solidFill>
                <a:srgbClr val="B7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4750" y="139531"/>
            <a:ext cx="11495405" cy="74610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75" dirty="0">
                <a:solidFill>
                  <a:srgbClr val="DBEDF4"/>
                </a:solidFill>
                <a:latin typeface="Tahoma"/>
                <a:cs typeface="Tahoma"/>
              </a:rPr>
              <a:t>Competition</a:t>
            </a:r>
            <a:r>
              <a:rPr sz="2800" b="1" spc="-85" dirty="0">
                <a:solidFill>
                  <a:srgbClr val="DBEDF4"/>
                </a:solidFill>
                <a:latin typeface="Tahoma"/>
                <a:cs typeface="Tahoma"/>
              </a:rPr>
              <a:t> for</a:t>
            </a:r>
            <a:r>
              <a:rPr sz="2800" b="1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120" dirty="0">
                <a:solidFill>
                  <a:srgbClr val="DBEDF4"/>
                </a:solidFill>
                <a:latin typeface="Tahoma"/>
                <a:cs typeface="Tahoma"/>
              </a:rPr>
              <a:t>individual</a:t>
            </a:r>
            <a:r>
              <a:rPr sz="2800" b="1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80" dirty="0">
                <a:solidFill>
                  <a:srgbClr val="DBEDF4"/>
                </a:solidFill>
                <a:latin typeface="Tahoma"/>
                <a:cs typeface="Tahoma"/>
              </a:rPr>
              <a:t>appointed</a:t>
            </a:r>
            <a:r>
              <a:rPr sz="2800" b="1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1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2800" b="1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2800" b="1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70" dirty="0">
                <a:solidFill>
                  <a:srgbClr val="DBEDF4"/>
                </a:solidFill>
                <a:latin typeface="Tahoma"/>
                <a:cs typeface="Tahoma"/>
              </a:rPr>
              <a:t>Nominativa”</a:t>
            </a:r>
            <a:endParaRPr sz="2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60"/>
              </a:spcBef>
            </a:pPr>
            <a:endParaRPr sz="2800" dirty="0">
              <a:latin typeface="Tahoma"/>
              <a:cs typeface="Tahoma"/>
            </a:endParaRPr>
          </a:p>
          <a:p>
            <a:pPr marL="1094105" marR="573405">
              <a:lnSpc>
                <a:spcPct val="103000"/>
              </a:lnSpc>
            </a:pP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When</a:t>
            </a:r>
            <a:r>
              <a:rPr sz="3200" u="sng" spc="-6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filling</a:t>
            </a:r>
            <a:r>
              <a:rPr sz="3200" u="sng" spc="-2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out</a:t>
            </a:r>
            <a:r>
              <a:rPr sz="3200" u="sng" spc="-5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200" u="sng" spc="-5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application</a:t>
            </a:r>
            <a:r>
              <a:rPr sz="3200" u="sng" spc="-5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on</a:t>
            </a:r>
            <a:r>
              <a:rPr sz="3200" u="sng" spc="-5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TURUL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student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required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enter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data</a:t>
            </a:r>
            <a:r>
              <a:rPr sz="3200" b="1" spc="-5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foreign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r>
              <a:rPr sz="32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as</a:t>
            </a:r>
            <a:r>
              <a:rPr sz="3200" b="1" spc="-5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reported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in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b="1" spc="-1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nominative</a:t>
            </a:r>
            <a:endParaRPr sz="3200" dirty="0">
              <a:latin typeface="Tahoma"/>
              <a:cs typeface="Tahoma"/>
            </a:endParaRPr>
          </a:p>
          <a:p>
            <a:pPr marL="1094105">
              <a:lnSpc>
                <a:spcPct val="100000"/>
              </a:lnSpc>
              <a:spcBef>
                <a:spcPts val="120"/>
              </a:spcBef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“Letter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Intent"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.</a:t>
            </a:r>
            <a:endParaRPr sz="32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3200" dirty="0">
              <a:latin typeface="Tahoma"/>
              <a:cs typeface="Tahoma"/>
            </a:endParaRPr>
          </a:p>
          <a:p>
            <a:pPr marL="1250950" algn="ctr">
              <a:lnSpc>
                <a:spcPct val="100000"/>
              </a:lnSpc>
            </a:pP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order to be eligible,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candidate must produce a</a:t>
            </a:r>
          </a:p>
          <a:p>
            <a:pPr marL="518159" algn="ctr">
              <a:lnSpc>
                <a:spcPct val="100000"/>
              </a:lnSpc>
              <a:spcBef>
                <a:spcPts val="25"/>
              </a:spcBef>
            </a:pP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Letter of Intent</a:t>
            </a:r>
            <a:endParaRPr sz="3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307465" marR="786765" indent="5715" algn="ctr">
              <a:lnSpc>
                <a:spcPct val="103000"/>
              </a:lnSpc>
              <a:spcBef>
                <a:spcPts val="140"/>
              </a:spcBef>
            </a:pP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 must be </a:t>
            </a:r>
            <a:r>
              <a:rPr sz="3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signed by the legal representative of the host organization </a:t>
            </a:r>
            <a:r>
              <a:rPr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sent </a:t>
            </a:r>
            <a:r>
              <a:rPr sz="3400" dirty="0" smtClean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 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student to </a:t>
            </a:r>
            <a:r>
              <a:rPr sz="3400" b="1" dirty="0" err="1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erasmus@agraria.unifi.i</a:t>
            </a:r>
            <a:r>
              <a:rPr lang="it-IT" sz="3400" b="1" dirty="0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t </a:t>
            </a:r>
            <a:r>
              <a:rPr lang="it-IT" sz="3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en-US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International Relations Service of the School of Agriculture ) 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 </a:t>
            </a:r>
            <a:r>
              <a:rPr lang="it-IT" sz="3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this</a:t>
            </a:r>
            <a:r>
              <a:rPr lang="it-IT" sz="3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Call deadline </a:t>
            </a:r>
            <a:r>
              <a:rPr lang="it-IT"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4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APRIL </a:t>
            </a:r>
            <a:r>
              <a:rPr lang="it-IT" sz="3400" dirty="0" smtClean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30</a:t>
            </a:r>
            <a:r>
              <a:rPr sz="3400" dirty="0" smtClean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 202</a:t>
            </a:r>
            <a:r>
              <a:rPr lang="it-IT" sz="3400" dirty="0" smtClean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6)</a:t>
            </a:r>
            <a:endParaRPr sz="3400" dirty="0">
              <a:solidFill>
                <a:srgbClr val="EAF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1936" y="1571244"/>
            <a:ext cx="408431" cy="403859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3D820D3-C265-406F-A540-86DD43D46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990" y="3316881"/>
            <a:ext cx="10665659" cy="509137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33660"/>
            <a:chOff x="0" y="0"/>
            <a:chExt cx="18288000" cy="102336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336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203665"/>
              <a:ext cx="18288000" cy="6842759"/>
            </a:xfrm>
            <a:custGeom>
              <a:avLst/>
              <a:gdLst/>
              <a:ahLst/>
              <a:cxnLst/>
              <a:rect l="l" t="t" r="r" b="b"/>
              <a:pathLst>
                <a:path w="18288000" h="6842759">
                  <a:moveTo>
                    <a:pt x="18288000" y="0"/>
                  </a:moveTo>
                  <a:lnTo>
                    <a:pt x="0" y="0"/>
                  </a:lnTo>
                  <a:lnTo>
                    <a:pt x="0" y="6842252"/>
                  </a:lnTo>
                  <a:lnTo>
                    <a:pt x="18288000" y="684225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28217" y="3381247"/>
            <a:ext cx="15999460" cy="51501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 marR="455930" algn="ctr">
              <a:lnSpc>
                <a:spcPct val="100000"/>
              </a:lnSpc>
              <a:spcBef>
                <a:spcPts val="100"/>
              </a:spcBef>
            </a:pPr>
            <a:r>
              <a:rPr sz="34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400" spc="-114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volta</a:t>
            </a:r>
            <a:r>
              <a:rPr sz="3400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completata</a:t>
            </a:r>
            <a:r>
              <a:rPr sz="34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400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domanda</a:t>
            </a:r>
            <a:r>
              <a:rPr sz="34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</a:t>
            </a:r>
            <a:r>
              <a:rPr sz="3400" spc="-1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Turul,</a:t>
            </a:r>
            <a:r>
              <a:rPr sz="3400" spc="-1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4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candidato</a:t>
            </a:r>
            <a:r>
              <a:rPr sz="34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400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invitato</a:t>
            </a:r>
            <a:r>
              <a:rPr sz="3400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400" spc="-8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verificare</a:t>
            </a:r>
            <a:r>
              <a:rPr sz="3400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(dopo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alcune</a:t>
            </a:r>
            <a:r>
              <a:rPr sz="34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ore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dall’inserimento)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l’iscrizione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sia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andata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400" spc="-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buon</a:t>
            </a:r>
            <a:r>
              <a:rPr sz="34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fine</a:t>
            </a:r>
            <a:r>
              <a:rPr sz="3400" spc="-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accedendo</a:t>
            </a:r>
            <a:r>
              <a:rPr sz="3400" spc="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sezione</a:t>
            </a:r>
            <a:r>
              <a:rPr sz="34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3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«I</a:t>
            </a:r>
            <a:r>
              <a:rPr sz="34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tuoi</a:t>
            </a:r>
            <a:r>
              <a:rPr sz="34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concorsi»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445"/>
              </a:spcBef>
            </a:pP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Segnalare</a:t>
            </a:r>
            <a:r>
              <a:rPr sz="34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eventuali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anomalie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tramite</a:t>
            </a:r>
            <a:r>
              <a:rPr sz="34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il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servizio</a:t>
            </a:r>
            <a:r>
              <a:rPr sz="3400" u="sng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«richiedi</a:t>
            </a:r>
            <a:r>
              <a:rPr sz="34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assistenza»</a:t>
            </a:r>
            <a:r>
              <a:rPr sz="34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di</a:t>
            </a:r>
            <a:r>
              <a:rPr sz="3400" u="sng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3400" u="sng" spc="1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TURUL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155"/>
              </a:spcBef>
            </a:pPr>
            <a:endParaRPr sz="3200" dirty="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After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completing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application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105" dirty="0">
                <a:solidFill>
                  <a:srgbClr val="DBEDF4"/>
                </a:solidFill>
                <a:latin typeface="Tahoma"/>
                <a:cs typeface="Tahoma"/>
              </a:rPr>
              <a:t>TURUL,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30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candidate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65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invited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verify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80" dirty="0">
                <a:solidFill>
                  <a:srgbClr val="DBEDF4"/>
                </a:solidFill>
                <a:latin typeface="Tahoma"/>
                <a:cs typeface="Tahoma"/>
              </a:rPr>
              <a:t>(after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few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hours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from</a:t>
            </a:r>
            <a:r>
              <a:rPr sz="30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0" dirty="0">
                <a:solidFill>
                  <a:srgbClr val="DBEDF4"/>
                </a:solidFill>
                <a:latin typeface="Tahoma"/>
                <a:cs typeface="Tahoma"/>
              </a:rPr>
              <a:t>submitting)</a:t>
            </a:r>
            <a:r>
              <a:rPr sz="30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status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his/her</a:t>
            </a:r>
            <a:r>
              <a:rPr sz="30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45" dirty="0">
                <a:solidFill>
                  <a:srgbClr val="DBEDF4"/>
                </a:solidFill>
                <a:latin typeface="Tahoma"/>
                <a:cs typeface="Tahoma"/>
              </a:rPr>
              <a:t>admission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75" dirty="0">
                <a:solidFill>
                  <a:srgbClr val="DBEDF4"/>
                </a:solidFill>
                <a:latin typeface="Tahoma"/>
                <a:cs typeface="Tahoma"/>
              </a:rPr>
              <a:t>Call</a:t>
            </a:r>
            <a:r>
              <a:rPr sz="30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logging</a:t>
            </a:r>
            <a:r>
              <a:rPr sz="30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0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45" dirty="0">
                <a:solidFill>
                  <a:srgbClr val="DBEDF4"/>
                </a:solidFill>
                <a:latin typeface="Tahoma"/>
                <a:cs typeface="Tahoma"/>
              </a:rPr>
              <a:t>section</a:t>
            </a:r>
            <a:r>
              <a:rPr sz="30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"your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competitions"</a:t>
            </a:r>
            <a:r>
              <a:rPr sz="3000" spc="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29" dirty="0">
                <a:solidFill>
                  <a:srgbClr val="DBEDF4"/>
                </a:solidFill>
                <a:latin typeface="Tahoma"/>
                <a:cs typeface="Tahoma"/>
              </a:rPr>
              <a:t>(“I</a:t>
            </a:r>
            <a:r>
              <a:rPr sz="3000" spc="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tuoi</a:t>
            </a:r>
            <a:r>
              <a:rPr sz="300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concorsi”)</a:t>
            </a:r>
            <a:r>
              <a:rPr sz="300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if</a:t>
            </a:r>
            <a:r>
              <a:rPr sz="3000" spc="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application</a:t>
            </a:r>
            <a:r>
              <a:rPr sz="30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70" dirty="0">
                <a:solidFill>
                  <a:srgbClr val="DBEDF4"/>
                </a:solidFill>
                <a:latin typeface="Tahoma"/>
                <a:cs typeface="Tahoma"/>
              </a:rPr>
              <a:t>was</a:t>
            </a:r>
            <a:r>
              <a:rPr sz="3000" spc="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DBEDF4"/>
                </a:solidFill>
                <a:latin typeface="Tahoma"/>
                <a:cs typeface="Tahoma"/>
              </a:rPr>
              <a:t>successful.</a:t>
            </a:r>
            <a:endParaRPr sz="3000" dirty="0">
              <a:latin typeface="Tahoma"/>
              <a:cs typeface="Tahoma"/>
            </a:endParaRPr>
          </a:p>
          <a:p>
            <a:pPr marL="992505">
              <a:lnSpc>
                <a:spcPct val="100000"/>
              </a:lnSpc>
              <a:spcBef>
                <a:spcPts val="1925"/>
              </a:spcBef>
            </a:pP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Any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problem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must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spc="6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be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reported</a:t>
            </a:r>
            <a:r>
              <a:rPr sz="3000" u="sng" spc="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through</a:t>
            </a:r>
            <a:r>
              <a:rPr sz="3000" u="sng" spc="-3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0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"request</a:t>
            </a:r>
            <a:r>
              <a:rPr sz="3000" u="sng" spc="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spc="6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assistance"</a:t>
            </a:r>
            <a:r>
              <a:rPr sz="3000" u="sng" spc="-2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service</a:t>
            </a:r>
            <a:r>
              <a:rPr sz="3000" u="sng" spc="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of</a:t>
            </a:r>
            <a:r>
              <a:rPr sz="3000" u="sng" spc="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000" u="sng" spc="12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TURUL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62964" y="2332482"/>
            <a:ext cx="774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04" dirty="0"/>
              <a:t>CHIUSURA</a:t>
            </a:r>
            <a:r>
              <a:rPr sz="4400" spc="-170" dirty="0"/>
              <a:t> </a:t>
            </a:r>
            <a:r>
              <a:rPr sz="4400" spc="195" dirty="0"/>
              <a:t>DELLA</a:t>
            </a:r>
            <a:r>
              <a:rPr sz="4400" spc="-140" dirty="0"/>
              <a:t> </a:t>
            </a:r>
            <a:r>
              <a:rPr sz="4400" spc="195" dirty="0"/>
              <a:t>DOMANDA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9927717" y="2434590"/>
            <a:ext cx="6858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65" dirty="0">
                <a:solidFill>
                  <a:srgbClr val="B7DEE8"/>
                </a:solidFill>
                <a:latin typeface="Tahoma"/>
                <a:cs typeface="Tahoma"/>
              </a:rPr>
              <a:t>CLOSING</a:t>
            </a:r>
            <a:r>
              <a:rPr sz="3600" spc="-10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600" spc="170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6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6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B7DEE8"/>
                </a:solidFill>
                <a:latin typeface="Tahoma"/>
                <a:cs typeface="Tahoma"/>
              </a:rPr>
              <a:t>APPLICATION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8912" y="3142488"/>
            <a:ext cx="13620115" cy="3584575"/>
            <a:chOff x="438912" y="3142488"/>
            <a:chExt cx="13620115" cy="358457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9100" y="3142488"/>
              <a:ext cx="9829800" cy="457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912" y="6324600"/>
              <a:ext cx="408431" cy="4023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6468" y="3468624"/>
              <a:ext cx="487680" cy="438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64040"/>
          </a:xfrm>
          <a:custGeom>
            <a:avLst/>
            <a:gdLst/>
            <a:ahLst/>
            <a:cxnLst/>
            <a:rect l="l" t="t" r="r" b="b"/>
            <a:pathLst>
              <a:path w="18288000" h="9464040">
                <a:moveTo>
                  <a:pt x="18288000" y="0"/>
                </a:moveTo>
                <a:lnTo>
                  <a:pt x="0" y="0"/>
                </a:lnTo>
                <a:lnTo>
                  <a:pt x="0" y="9464040"/>
                </a:lnTo>
                <a:lnTo>
                  <a:pt x="18288000" y="946404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2459" y="0"/>
              <a:ext cx="6225540" cy="102869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972" y="943355"/>
              <a:ext cx="11004804" cy="457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780" y="1824227"/>
              <a:ext cx="487680" cy="43891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945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CRITERI</a:t>
            </a:r>
            <a:r>
              <a:rPr sz="4400" spc="-150" dirty="0"/>
              <a:t> </a:t>
            </a:r>
            <a:r>
              <a:rPr sz="4400" spc="-215" dirty="0"/>
              <a:t>DI</a:t>
            </a:r>
            <a:r>
              <a:rPr sz="4400" spc="-120" dirty="0"/>
              <a:t> </a:t>
            </a:r>
            <a:r>
              <a:rPr sz="4400" spc="125" dirty="0"/>
              <a:t>VALUTAZIONE</a:t>
            </a:r>
            <a:r>
              <a:rPr sz="4400" spc="-155" dirty="0"/>
              <a:t> </a:t>
            </a:r>
            <a:r>
              <a:rPr sz="3200" spc="-10" dirty="0">
                <a:solidFill>
                  <a:srgbClr val="B7DEE8"/>
                </a:solidFill>
              </a:rPr>
              <a:t>ELIGIBILITY CRITERIA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1156208" y="1473683"/>
            <a:ext cx="10724515" cy="6402070"/>
          </a:xfrm>
          <a:prstGeom prst="rect">
            <a:avLst/>
          </a:prstGeom>
        </p:spPr>
        <p:txBody>
          <a:bodyPr vert="horz" wrap="square" lIns="0" tIns="2914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9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viene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formata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seguenti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criteri: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825500" indent="-514350">
              <a:lnSpc>
                <a:spcPct val="100000"/>
              </a:lnSpc>
              <a:spcBef>
                <a:spcPts val="2200"/>
              </a:spcBef>
              <a:buAutoNum type="arabicPeriod"/>
              <a:tabLst>
                <a:tab pos="825500" algn="l"/>
              </a:tabLst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REGOLARITÀ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b="1" spc="-2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CARRIERA</a:t>
            </a:r>
            <a:r>
              <a:rPr sz="3200" b="1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(max</a:t>
            </a:r>
            <a:r>
              <a:rPr sz="3200" b="1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35</a:t>
            </a:r>
            <a:r>
              <a:rPr sz="32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punti)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79375" marR="70485" algn="ctr">
              <a:lnSpc>
                <a:spcPct val="112799"/>
              </a:lnSpc>
              <a:spcBef>
                <a:spcPts val="110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calcolata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numero</a:t>
            </a:r>
            <a:r>
              <a:rPr sz="3200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di</a:t>
            </a:r>
            <a:r>
              <a:rPr sz="3200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CFU</a:t>
            </a:r>
            <a:r>
              <a:rPr sz="3200" u="sng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registrati</a:t>
            </a:r>
            <a:r>
              <a:rPr sz="3200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in</a:t>
            </a:r>
            <a:r>
              <a:rPr sz="3200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carriera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23</a:t>
            </a:r>
            <a:r>
              <a:rPr sz="3200" spc="-2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febbraio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spc="-2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973455" indent="-504190">
              <a:lnSpc>
                <a:spcPct val="100000"/>
              </a:lnSpc>
              <a:spcBef>
                <a:spcPts val="2065"/>
              </a:spcBef>
              <a:buAutoNum type="arabicPeriod" startAt="2"/>
              <a:tabLst>
                <a:tab pos="973455" algn="l"/>
              </a:tabLst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VALUTAZIONE</a:t>
            </a:r>
            <a:r>
              <a:rPr sz="3200" b="1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PROFITTO</a:t>
            </a:r>
            <a:r>
              <a:rPr sz="3200" b="1" spc="-3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(max</a:t>
            </a:r>
            <a:r>
              <a:rPr sz="32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35</a:t>
            </a:r>
            <a:r>
              <a:rPr sz="32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punti)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94030" marR="489584" algn="ctr">
              <a:lnSpc>
                <a:spcPct val="113100"/>
              </a:lnSpc>
              <a:spcBef>
                <a:spcPts val="8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calcolata</a:t>
            </a:r>
            <a:r>
              <a:rPr sz="32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media</a:t>
            </a:r>
            <a:r>
              <a:rPr sz="32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ponderata</a:t>
            </a:r>
            <a:r>
              <a:rPr sz="3200" u="sng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degli</a:t>
            </a:r>
            <a:r>
              <a:rPr sz="32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esami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registrati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2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23</a:t>
            </a:r>
            <a:r>
              <a:rPr sz="3200" spc="-4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febbraio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202</a:t>
            </a:r>
            <a:r>
              <a:rPr lang="it-IT" sz="3200" spc="-2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6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014730" indent="-504190">
              <a:lnSpc>
                <a:spcPct val="100000"/>
              </a:lnSpc>
              <a:spcBef>
                <a:spcPts val="2050"/>
              </a:spcBef>
              <a:buAutoNum type="arabicPeriod" startAt="3"/>
              <a:tabLst>
                <a:tab pos="1014730" algn="l"/>
              </a:tabLst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CONOSCENZE</a:t>
            </a:r>
            <a:r>
              <a:rPr sz="3200" b="1" spc="-6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LINGUISTICHE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(max</a:t>
            </a:r>
            <a:r>
              <a:rPr sz="32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15</a:t>
            </a:r>
            <a:r>
              <a:rPr sz="32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punti)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55930" marR="455295" algn="ctr">
              <a:lnSpc>
                <a:spcPct val="113100"/>
              </a:lnSpc>
              <a:spcBef>
                <a:spcPts val="100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dichiarate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@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compilazione</a:t>
            </a:r>
            <a:r>
              <a:rPr sz="32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candidatura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64040"/>
          </a:xfrm>
          <a:custGeom>
            <a:avLst/>
            <a:gdLst/>
            <a:ahLst/>
            <a:cxnLst/>
            <a:rect l="l" t="t" r="r" b="b"/>
            <a:pathLst>
              <a:path w="18288000" h="9464040">
                <a:moveTo>
                  <a:pt x="18288000" y="0"/>
                </a:moveTo>
                <a:lnTo>
                  <a:pt x="0" y="0"/>
                </a:lnTo>
                <a:lnTo>
                  <a:pt x="0" y="9464040"/>
                </a:lnTo>
                <a:lnTo>
                  <a:pt x="18288000" y="946404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0"/>
            <a:ext cx="18364200" cy="10287000"/>
            <a:chOff x="-38100" y="0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01143" y="0"/>
              <a:ext cx="5705856" cy="1028547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49756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31012" y="174701"/>
            <a:ext cx="110223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CRITERI</a:t>
            </a:r>
            <a:r>
              <a:rPr sz="4400" spc="-125" dirty="0"/>
              <a:t> </a:t>
            </a:r>
            <a:r>
              <a:rPr sz="4400" spc="-215" dirty="0"/>
              <a:t>DI</a:t>
            </a:r>
            <a:r>
              <a:rPr sz="4400" spc="-110" dirty="0"/>
              <a:t> </a:t>
            </a:r>
            <a:r>
              <a:rPr sz="4400" spc="120" dirty="0"/>
              <a:t>VALUTAZIONE</a:t>
            </a:r>
            <a:r>
              <a:rPr sz="4400" spc="-135" dirty="0"/>
              <a:t> </a:t>
            </a:r>
            <a:r>
              <a:rPr sz="3200" dirty="0">
                <a:solidFill>
                  <a:srgbClr val="B7DEE8"/>
                </a:solidFill>
              </a:rPr>
              <a:t>ELIGIBILITY</a:t>
            </a:r>
            <a:r>
              <a:rPr sz="3200" spc="-5" dirty="0">
                <a:solidFill>
                  <a:srgbClr val="B7DEE8"/>
                </a:solidFill>
              </a:rPr>
              <a:t> </a:t>
            </a:r>
            <a:r>
              <a:rPr sz="3200" spc="-10" dirty="0">
                <a:solidFill>
                  <a:srgbClr val="B7DEE8"/>
                </a:solidFill>
              </a:rPr>
              <a:t>CRITERIA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1055624" y="1239211"/>
            <a:ext cx="10469880" cy="7183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60800" marR="80645" indent="-3417570">
              <a:lnSpc>
                <a:spcPct val="113100"/>
              </a:lnSpc>
              <a:spcBef>
                <a:spcPts val="9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eligibility</a:t>
            </a:r>
            <a:r>
              <a:rPr sz="32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ranking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shall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made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basis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following</a:t>
            </a:r>
            <a:r>
              <a:rPr sz="3200" spc="-1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criteria:</a:t>
            </a:r>
            <a:endParaRPr sz="3200" dirty="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1995"/>
              </a:spcBef>
              <a:buClr>
                <a:srgbClr val="DBEDF4"/>
              </a:buClr>
              <a:buFont typeface="Tahoma"/>
              <a:buAutoNum type="arabicPeriod"/>
              <a:tabLst>
                <a:tab pos="484505" algn="l"/>
              </a:tabLst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REGULARITY</a:t>
            </a:r>
            <a:r>
              <a:rPr sz="32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IN</a:t>
            </a:r>
            <a:r>
              <a:rPr sz="32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STUDIES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calculated</a:t>
            </a:r>
            <a:r>
              <a:rPr sz="32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basis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number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credits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related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exams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passed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registered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student’s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career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February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3200" dirty="0" smtClean="0">
                <a:solidFill>
                  <a:srgbClr val="DBEDF4"/>
                </a:solidFill>
                <a:latin typeface="Tahoma"/>
                <a:cs typeface="Tahoma"/>
              </a:rPr>
              <a:t>23rd</a:t>
            </a:r>
            <a:r>
              <a:rPr sz="3200" dirty="0" smtClean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200" spc="-4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spc="-2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endParaRPr sz="3200" dirty="0">
              <a:latin typeface="Tahoma"/>
              <a:cs typeface="Tahoma"/>
            </a:endParaRPr>
          </a:p>
          <a:p>
            <a:pPr marL="484505" indent="-471805">
              <a:lnSpc>
                <a:spcPct val="100000"/>
              </a:lnSpc>
              <a:spcBef>
                <a:spcPts val="1860"/>
              </a:spcBef>
              <a:buClr>
                <a:srgbClr val="DBEDF4"/>
              </a:buClr>
              <a:buFont typeface="Tahoma"/>
              <a:buAutoNum type="arabicPeriod" startAt="2"/>
              <a:tabLst>
                <a:tab pos="484505" algn="l"/>
              </a:tabLst>
            </a:pP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PROFIT</a:t>
            </a:r>
            <a:endParaRPr sz="3200" dirty="0">
              <a:latin typeface="Tahoma"/>
              <a:cs typeface="Tahoma"/>
            </a:endParaRPr>
          </a:p>
          <a:p>
            <a:pPr marL="12700" marR="5080">
              <a:lnSpc>
                <a:spcPct val="112999"/>
              </a:lnSpc>
              <a:spcBef>
                <a:spcPts val="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calculated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basis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weighted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average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related</a:t>
            </a:r>
            <a:r>
              <a:rPr sz="32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to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exams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registered</a:t>
            </a:r>
            <a:r>
              <a:rPr sz="32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student’s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career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February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3200" spc="-25" dirty="0" smtClean="0">
                <a:solidFill>
                  <a:srgbClr val="DBEDF4"/>
                </a:solidFill>
                <a:latin typeface="Tahoma"/>
                <a:cs typeface="Tahoma"/>
              </a:rPr>
              <a:t>23rd</a:t>
            </a:r>
            <a:r>
              <a:rPr sz="3200" spc="-25" dirty="0" smtClean="0">
                <a:solidFill>
                  <a:srgbClr val="DBEDF4"/>
                </a:solidFill>
                <a:latin typeface="Tahoma"/>
                <a:cs typeface="Tahoma"/>
              </a:rPr>
              <a:t>, </a:t>
            </a:r>
            <a:r>
              <a:rPr sz="3200" spc="-20" dirty="0" smtClean="0">
                <a:solidFill>
                  <a:srgbClr val="DBEDF4"/>
                </a:solidFill>
                <a:latin typeface="Tahoma"/>
                <a:cs typeface="Tahoma"/>
              </a:rPr>
              <a:t>202</a:t>
            </a:r>
            <a:r>
              <a:rPr lang="it-IT" sz="3200" spc="-20" dirty="0" smtClean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endParaRPr sz="3200" dirty="0">
              <a:latin typeface="Tahoma"/>
              <a:cs typeface="Tahoma"/>
            </a:endParaRPr>
          </a:p>
          <a:p>
            <a:pPr marL="483870" indent="-471170">
              <a:lnSpc>
                <a:spcPct val="100000"/>
              </a:lnSpc>
              <a:spcBef>
                <a:spcPts val="1920"/>
              </a:spcBef>
              <a:buClr>
                <a:srgbClr val="DBEDF4"/>
              </a:buClr>
              <a:buFont typeface="Tahoma"/>
              <a:buAutoNum type="arabicPeriod" startAt="3"/>
              <a:tabLst>
                <a:tab pos="483870" algn="l"/>
              </a:tabLst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LANGUAGE</a:t>
            </a:r>
            <a:r>
              <a:rPr sz="3200" b="1" spc="-6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latin typeface="Tahoma"/>
                <a:cs typeface="Tahoma"/>
              </a:rPr>
              <a:t>PROFICIENCY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declared</a:t>
            </a:r>
            <a:r>
              <a:rPr sz="32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applicant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during</a:t>
            </a:r>
            <a:r>
              <a:rPr sz="32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completion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phase</a:t>
            </a:r>
            <a:endParaRPr sz="3200" dirty="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31519" y="0"/>
            <a:ext cx="17556480" cy="10287000"/>
            <a:chOff x="731519" y="0"/>
            <a:chExt cx="17556480" cy="10287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19" y="1025652"/>
              <a:ext cx="10962132" cy="457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8115" y="1370075"/>
              <a:ext cx="408431" cy="40233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62460" y="0"/>
              <a:ext cx="6225540" cy="102869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43"/>
            <a:ext cx="18272760" cy="9409430"/>
          </a:xfrm>
          <a:custGeom>
            <a:avLst/>
            <a:gdLst/>
            <a:ahLst/>
            <a:cxnLst/>
            <a:rect l="l" t="t" r="r" b="b"/>
            <a:pathLst>
              <a:path w="18272760" h="9409430">
                <a:moveTo>
                  <a:pt x="0" y="9409176"/>
                </a:moveTo>
                <a:lnTo>
                  <a:pt x="18272760" y="9409176"/>
                </a:lnTo>
                <a:lnTo>
                  <a:pt x="18272760" y="0"/>
                </a:lnTo>
                <a:lnTo>
                  <a:pt x="0" y="0"/>
                </a:lnTo>
                <a:lnTo>
                  <a:pt x="0" y="9409176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9376" y="-1"/>
              <a:ext cx="7278624" cy="102869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04550" y="758"/>
              <a:ext cx="0" cy="10286365"/>
            </a:xfrm>
            <a:custGeom>
              <a:avLst/>
              <a:gdLst/>
              <a:ahLst/>
              <a:cxnLst/>
              <a:rect l="l" t="t" r="r" b="b"/>
              <a:pathLst>
                <a:path h="10286365">
                  <a:moveTo>
                    <a:pt x="0" y="0"/>
                  </a:moveTo>
                  <a:lnTo>
                    <a:pt x="0" y="10286241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09176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7999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3341" y="1333500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762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14400" y="182371"/>
            <a:ext cx="3256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C2D49B"/>
                </a:solidFill>
              </a:rPr>
              <a:t>FINALITÀ</a:t>
            </a:r>
            <a:endParaRPr sz="6000" dirty="0"/>
          </a:p>
        </p:txBody>
      </p:sp>
      <p:sp>
        <p:nvSpPr>
          <p:cNvPr id="19" name="object 19"/>
          <p:cNvSpPr txBox="1"/>
          <p:nvPr/>
        </p:nvSpPr>
        <p:spPr>
          <a:xfrm>
            <a:off x="7696200" y="182371"/>
            <a:ext cx="266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95" dirty="0">
                <a:solidFill>
                  <a:srgbClr val="DBEDF4"/>
                </a:solidFill>
                <a:latin typeface="Tahoma"/>
                <a:cs typeface="Tahoma"/>
              </a:rPr>
              <a:t>PURPOSE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9845" y="1522924"/>
            <a:ext cx="8412734" cy="7817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periodo di mobilità è destinato a: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8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✓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 di 1°, 2° o 3° livello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 intendano svolgere attività di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tirocinio curriculare o extra curriculare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(“stage”)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7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5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✓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Neolaureati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(di 1°, 2° o 3° livello), a condizione che concludano il tirocinio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 12 mesi dal conseguimento del titolo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The mobility period is intended for: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12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✓ </a:t>
            </a:r>
            <a:r>
              <a:rPr lang="en-US" sz="2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Students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 (1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st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,2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nd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,3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rd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 level) who intend to carry out </a:t>
            </a:r>
            <a:r>
              <a:rPr lang="en-US" sz="2200" u="sng" dirty="0">
                <a:solidFill>
                  <a:srgbClr val="DBEDF4"/>
                </a:solidFill>
                <a:latin typeface="Tahoma"/>
                <a:cs typeface="Tahoma"/>
              </a:rPr>
              <a:t>curricular or extra-curricular traineeships 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(‘internships’)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2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✓ </a:t>
            </a:r>
            <a:r>
              <a:rPr lang="en-US" sz="2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ahoma"/>
                <a:cs typeface="Tahoma"/>
              </a:rPr>
              <a:t>Recent graduates 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(1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st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,2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nd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,3</a:t>
            </a:r>
            <a:r>
              <a:rPr lang="en-US" sz="2200" baseline="30000" dirty="0">
                <a:solidFill>
                  <a:srgbClr val="DBEDF4"/>
                </a:solidFill>
                <a:latin typeface="Tahoma"/>
                <a:cs typeface="Tahoma"/>
              </a:rPr>
              <a:t>rd</a:t>
            </a:r>
            <a:r>
              <a:rPr lang="en-US" sz="2200" dirty="0">
                <a:solidFill>
                  <a:srgbClr val="DBEDF4"/>
                </a:solidFill>
                <a:latin typeface="Tahoma"/>
                <a:cs typeface="Tahoma"/>
              </a:rPr>
              <a:t> level), provided they complete the placement </a:t>
            </a:r>
            <a:r>
              <a:rPr lang="en-US" sz="2200" u="sng" dirty="0">
                <a:solidFill>
                  <a:srgbClr val="DBEDF4"/>
                </a:solidFill>
                <a:latin typeface="Tahoma"/>
                <a:cs typeface="Tahoma"/>
              </a:rPr>
              <a:t>within 12 months of obtaining their degree</a:t>
            </a:r>
            <a:endParaRPr sz="2200" u="sng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91871" y="9671304"/>
            <a:ext cx="4754880" cy="320040"/>
          </a:xfrm>
          <a:prstGeom prst="rect">
            <a:avLst/>
          </a:prstGeom>
          <a:solidFill>
            <a:srgbClr val="EAF0DD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2355"/>
              </a:lnSpc>
            </a:pPr>
            <a:r>
              <a:rPr sz="2000" spc="95" dirty="0">
                <a:latin typeface="Tahoma"/>
                <a:cs typeface="Tahoma"/>
              </a:rPr>
              <a:t>Czech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Life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Sciences,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Praga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98954" y="1607764"/>
            <a:ext cx="554735" cy="5733688"/>
            <a:chOff x="1038606" y="2934461"/>
            <a:chExt cx="554735" cy="5733688"/>
          </a:xfrm>
        </p:grpSpPr>
        <p:sp>
          <p:nvSpPr>
            <p:cNvPr id="23" name="object 23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181356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81356" y="275843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0" y="275843"/>
                  </a:moveTo>
                  <a:lnTo>
                    <a:pt x="181356" y="275843"/>
                  </a:lnTo>
                  <a:lnTo>
                    <a:pt x="181356" y="0"/>
                  </a:lnTo>
                  <a:lnTo>
                    <a:pt x="0" y="0"/>
                  </a:lnTo>
                  <a:lnTo>
                    <a:pt x="0" y="275843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30480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304800" y="2621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0" y="262127"/>
                  </a:moveTo>
                  <a:lnTo>
                    <a:pt x="304800" y="262127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2906" y="8116061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70687" y="237744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4"/>
                  </a:moveTo>
                  <a:lnTo>
                    <a:pt x="170687" y="237744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4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606" y="8125606"/>
              <a:ext cx="554735" cy="542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5510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740139"/>
              <a:ext cx="18288000" cy="6553200"/>
            </a:xfrm>
            <a:custGeom>
              <a:avLst/>
              <a:gdLst/>
              <a:ahLst/>
              <a:cxnLst/>
              <a:rect l="l" t="t" r="r" b="b"/>
              <a:pathLst>
                <a:path w="18288000" h="6553200">
                  <a:moveTo>
                    <a:pt x="18288000" y="0"/>
                  </a:moveTo>
                  <a:lnTo>
                    <a:pt x="0" y="0"/>
                  </a:lnTo>
                  <a:lnTo>
                    <a:pt x="0" y="6552692"/>
                  </a:lnTo>
                  <a:lnTo>
                    <a:pt x="18288000" y="655269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58874" y="2875730"/>
            <a:ext cx="165195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>
                <a:solidFill>
                  <a:srgbClr val="ADC390"/>
                </a:solidFill>
              </a:rPr>
              <a:t>PUBBLICAZIONE</a:t>
            </a:r>
            <a:r>
              <a:rPr sz="3600" spc="-110" dirty="0">
                <a:solidFill>
                  <a:srgbClr val="ADC390"/>
                </a:solidFill>
              </a:rPr>
              <a:t> </a:t>
            </a:r>
            <a:r>
              <a:rPr sz="3600" spc="160" dirty="0">
                <a:solidFill>
                  <a:srgbClr val="ADC390"/>
                </a:solidFill>
              </a:rPr>
              <a:t>DELLE</a:t>
            </a:r>
            <a:r>
              <a:rPr sz="3600" spc="-105" dirty="0">
                <a:solidFill>
                  <a:srgbClr val="ADC390"/>
                </a:solidFill>
              </a:rPr>
              <a:t> </a:t>
            </a:r>
            <a:r>
              <a:rPr sz="3600" spc="105" dirty="0">
                <a:solidFill>
                  <a:srgbClr val="ADC390"/>
                </a:solidFill>
              </a:rPr>
              <a:t>GRADUATORIE</a:t>
            </a:r>
            <a:r>
              <a:rPr sz="3600" spc="-90" dirty="0">
                <a:solidFill>
                  <a:srgbClr val="ADC390"/>
                </a:solidFill>
              </a:rPr>
              <a:t> </a:t>
            </a:r>
            <a:r>
              <a:rPr lang="it-IT" sz="3600" spc="-90" dirty="0">
                <a:solidFill>
                  <a:srgbClr val="ADC390"/>
                </a:solidFill>
              </a:rPr>
              <a:t>  </a:t>
            </a:r>
            <a:r>
              <a:rPr sz="3200" spc="85" dirty="0">
                <a:solidFill>
                  <a:srgbClr val="B7DEE8"/>
                </a:solidFill>
              </a:rPr>
              <a:t>PUBLICATION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55" dirty="0">
                <a:solidFill>
                  <a:srgbClr val="B7DEE8"/>
                </a:solidFill>
              </a:rPr>
              <a:t>OF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75" dirty="0">
                <a:solidFill>
                  <a:srgbClr val="B7DEE8"/>
                </a:solidFill>
              </a:rPr>
              <a:t>THE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114" dirty="0">
                <a:solidFill>
                  <a:srgbClr val="B7DEE8"/>
                </a:solidFill>
              </a:rPr>
              <a:t>RANKING</a:t>
            </a:r>
            <a:r>
              <a:rPr sz="3200" spc="-114" dirty="0">
                <a:solidFill>
                  <a:srgbClr val="B7DEE8"/>
                </a:solidFill>
              </a:rPr>
              <a:t> </a:t>
            </a:r>
            <a:r>
              <a:rPr sz="3200" spc="55" dirty="0">
                <a:solidFill>
                  <a:srgbClr val="B7DEE8"/>
                </a:solidFill>
              </a:rPr>
              <a:t>LISTS</a:t>
            </a:r>
            <a:endParaRPr sz="3200" dirty="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097280" y="3525144"/>
            <a:ext cx="15970505" cy="5677580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730"/>
              </a:spcBef>
            </a:pPr>
            <a:r>
              <a:rPr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Concorso</a:t>
            </a:r>
            <a:r>
              <a:rPr spc="-18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</a:t>
            </a:r>
            <a:r>
              <a:rPr spc="-2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Generica</a:t>
            </a:r>
          </a:p>
          <a:p>
            <a:pPr marL="446405" marR="440055" indent="3175" algn="ctr">
              <a:lnSpc>
                <a:spcPct val="100899"/>
              </a:lnSpc>
              <a:spcBef>
                <a:spcPts val="1285"/>
              </a:spcBef>
            </a:pPr>
            <a:r>
              <a:rPr sz="340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sz="3400" spc="-8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spc="-1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partire</a:t>
            </a:r>
            <a:r>
              <a:rPr sz="3400" spc="-5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spc="-8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</a:t>
            </a:r>
            <a:r>
              <a:rPr sz="3400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spc="-265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it-IT" sz="3400" spc="-26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 </a:t>
            </a:r>
            <a:r>
              <a:rPr lang="it-IT" sz="3400" spc="-265" dirty="0" smtClean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sz="3400" b="0" spc="-24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400" b="0" spc="-15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</a:t>
            </a:r>
            <a:r>
              <a:rPr lang="it-IT"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</a:t>
            </a:r>
            <a:r>
              <a:rPr sz="3400" b="0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5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</a:t>
            </a:r>
            <a:r>
              <a:rPr lang="it-IT" sz="3400" b="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@</a:t>
            </a:r>
            <a:r>
              <a:rPr sz="3400" b="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dovrà</a:t>
            </a:r>
            <a:r>
              <a:rPr sz="3400" b="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monitorare</a:t>
            </a:r>
            <a:r>
              <a:rPr sz="3400" b="0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400" b="0" u="sng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sezione</a:t>
            </a:r>
            <a:r>
              <a:rPr sz="3400" b="0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u="sng" spc="-7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</a:t>
            </a:r>
            <a:r>
              <a:rPr sz="3400" b="0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u="sng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tuoi </a:t>
            </a:r>
            <a:r>
              <a:rPr sz="3400" b="0" u="sng" spc="-1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concorsi</a:t>
            </a:r>
            <a:r>
              <a:rPr sz="3400" b="0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it-IT" sz="3400" b="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all’indirizzo </a:t>
            </a:r>
            <a:r>
              <a:rPr lang="it-IT" sz="3400" b="0" spc="-2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https://ammissioni.unifi.it</a:t>
            </a:r>
            <a:r>
              <a:rPr lang="it-IT" sz="3400" b="0" spc="-2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spc="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400" b="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attesa</a:t>
            </a:r>
            <a:r>
              <a:rPr sz="3400" b="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400" b="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pubblicazione</a:t>
            </a:r>
            <a:r>
              <a:rPr sz="3400" b="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400" b="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</a:t>
            </a:r>
            <a:r>
              <a:rPr sz="3400" b="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400" b="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400" b="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400" b="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400" b="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Agraria.</a:t>
            </a:r>
            <a:endParaRPr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  <a:spcBef>
                <a:spcPts val="1405"/>
              </a:spcBef>
            </a:pPr>
            <a:r>
              <a:rPr sz="3400" b="0" u="sng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NB:</a:t>
            </a:r>
            <a:r>
              <a:rPr sz="3400" b="0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b="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it-IT" sz="3400" b="0" u="sng" spc="-1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400" b="0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 SARANNO</a:t>
            </a:r>
            <a:r>
              <a:rPr sz="3400" b="0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u="sng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COMUNICAZIONI</a:t>
            </a:r>
            <a:r>
              <a:rPr sz="3400" b="0" u="sng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400" b="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PERSONALI!</a:t>
            </a:r>
            <a:endParaRPr sz="3400" b="0" u="sng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3860"/>
              </a:spcBef>
            </a:pPr>
            <a:r>
              <a:rPr sz="3000" spc="-120" dirty="0">
                <a:solidFill>
                  <a:srgbClr val="B7DEE8"/>
                </a:solidFill>
              </a:rPr>
              <a:t>Starting</a:t>
            </a:r>
            <a:r>
              <a:rPr sz="3000" dirty="0">
                <a:solidFill>
                  <a:srgbClr val="B7DEE8"/>
                </a:solidFill>
              </a:rPr>
              <a:t> </a:t>
            </a:r>
            <a:r>
              <a:rPr sz="3000" spc="-120" dirty="0">
                <a:solidFill>
                  <a:srgbClr val="B7DEE8"/>
                </a:solidFill>
              </a:rPr>
              <a:t>from</a:t>
            </a:r>
            <a:r>
              <a:rPr sz="3000" spc="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May</a:t>
            </a:r>
            <a:r>
              <a:rPr sz="3000" spc="15" dirty="0">
                <a:solidFill>
                  <a:srgbClr val="B7DEE8"/>
                </a:solidFill>
              </a:rPr>
              <a:t> </a:t>
            </a:r>
            <a:r>
              <a:rPr lang="it-IT" sz="3000" spc="-185" dirty="0" smtClean="0">
                <a:solidFill>
                  <a:srgbClr val="B7DEE8"/>
                </a:solidFill>
              </a:rPr>
              <a:t>25</a:t>
            </a:r>
            <a:r>
              <a:rPr sz="3000" spc="-185" dirty="0" smtClean="0">
                <a:solidFill>
                  <a:srgbClr val="B7DEE8"/>
                </a:solidFill>
              </a:rPr>
              <a:t>,</a:t>
            </a:r>
            <a:r>
              <a:rPr sz="3000" spc="10" dirty="0" smtClean="0">
                <a:solidFill>
                  <a:srgbClr val="B7DEE8"/>
                </a:solidFill>
              </a:rPr>
              <a:t> </a:t>
            </a:r>
            <a:r>
              <a:rPr sz="3000" spc="-225" dirty="0" smtClean="0">
                <a:solidFill>
                  <a:srgbClr val="B7DEE8"/>
                </a:solidFill>
              </a:rPr>
              <a:t>202</a:t>
            </a:r>
            <a:r>
              <a:rPr lang="it-IT" sz="3000" spc="-225" dirty="0" smtClean="0">
                <a:solidFill>
                  <a:srgbClr val="B7DEE8"/>
                </a:solidFill>
              </a:rPr>
              <a:t>6</a:t>
            </a:r>
            <a:r>
              <a:rPr sz="3000" b="0" spc="-225" dirty="0" smtClean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000" b="0" spc="-8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candidate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should</a:t>
            </a:r>
            <a:r>
              <a:rPr sz="3000" b="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monitor</a:t>
            </a:r>
            <a:r>
              <a:rPr sz="3000" b="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-10" dirty="0">
                <a:solidFill>
                  <a:srgbClr val="DBEDF4"/>
                </a:solidFill>
                <a:latin typeface="Tahoma"/>
                <a:cs typeface="Tahoma"/>
              </a:rPr>
              <a:t>«Your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Competitions»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35" dirty="0">
                <a:solidFill>
                  <a:srgbClr val="DBEDF4"/>
                </a:solidFill>
                <a:latin typeface="Tahoma"/>
                <a:cs typeface="Tahoma"/>
              </a:rPr>
              <a:t>section</a:t>
            </a:r>
            <a:r>
              <a:rPr lang="it-IT" sz="3000" spc="35" dirty="0"/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3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3000" b="0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while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waiting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publication</a:t>
            </a:r>
            <a:r>
              <a:rPr sz="3000" b="0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ranking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3000" b="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00" dirty="0">
                <a:solidFill>
                  <a:srgbClr val="DBEDF4"/>
                </a:solidFill>
                <a:latin typeface="Tahoma"/>
                <a:cs typeface="Tahoma"/>
              </a:rPr>
              <a:t>School</a:t>
            </a:r>
            <a:r>
              <a:rPr sz="3000" b="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-10" dirty="0">
                <a:solidFill>
                  <a:srgbClr val="DBEDF4"/>
                </a:solidFill>
                <a:latin typeface="Tahoma"/>
                <a:cs typeface="Tahoma"/>
              </a:rPr>
              <a:t>Agriculture</a:t>
            </a:r>
            <a:endParaRPr lang="it-IT" sz="3000" b="0" spc="-10" dirty="0">
              <a:solidFill>
                <a:srgbClr val="DBEDF4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3860"/>
              </a:spcBef>
            </a:pP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lang="it-IT" sz="3000" b="0" spc="-95" dirty="0" err="1">
                <a:solidFill>
                  <a:srgbClr val="B7DEE8"/>
                </a:solidFill>
              </a:rPr>
              <a:t>Please</a:t>
            </a:r>
            <a:r>
              <a:rPr lang="it-IT" sz="3000" b="0" spc="-95" dirty="0">
                <a:solidFill>
                  <a:srgbClr val="B7DEE8"/>
                </a:solidFill>
              </a:rPr>
              <a:t> note: </a:t>
            </a:r>
            <a:r>
              <a:rPr sz="3000" dirty="0">
                <a:solidFill>
                  <a:srgbClr val="B7DEE8"/>
                </a:solidFill>
              </a:rPr>
              <a:t>STUDENTS</a:t>
            </a:r>
            <a:r>
              <a:rPr sz="3000" spc="-120" dirty="0">
                <a:solidFill>
                  <a:srgbClr val="B7DEE8"/>
                </a:solidFill>
              </a:rPr>
              <a:t> </a:t>
            </a:r>
            <a:r>
              <a:rPr sz="3000" spc="-185" dirty="0">
                <a:solidFill>
                  <a:srgbClr val="B7DEE8"/>
                </a:solidFill>
              </a:rPr>
              <a:t>WILL</a:t>
            </a:r>
            <a:r>
              <a:rPr sz="3000" spc="-4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NOT</a:t>
            </a:r>
            <a:r>
              <a:rPr sz="3000" spc="-8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RECEIVE</a:t>
            </a:r>
            <a:r>
              <a:rPr sz="3000" spc="-7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ANY</a:t>
            </a: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PERSONAL</a:t>
            </a:r>
            <a:r>
              <a:rPr sz="3000" spc="-90" dirty="0">
                <a:solidFill>
                  <a:srgbClr val="B7DEE8"/>
                </a:solidFill>
              </a:rPr>
              <a:t> </a:t>
            </a:r>
            <a:r>
              <a:rPr sz="3000" spc="-10" dirty="0">
                <a:solidFill>
                  <a:srgbClr val="B7DEE8"/>
                </a:solidFill>
              </a:rPr>
              <a:t>COMMUNICATION</a:t>
            </a:r>
            <a:endParaRPr sz="3000" dirty="0"/>
          </a:p>
        </p:txBody>
      </p:sp>
      <p:grpSp>
        <p:nvGrpSpPr>
          <p:cNvPr id="7" name="object 7"/>
          <p:cNvGrpSpPr/>
          <p:nvPr/>
        </p:nvGrpSpPr>
        <p:grpSpPr>
          <a:xfrm>
            <a:off x="588397" y="3557010"/>
            <a:ext cx="16171031" cy="4082783"/>
            <a:chOff x="725556" y="3800855"/>
            <a:chExt cx="16171031" cy="4082783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48027" y="3800855"/>
              <a:ext cx="15148560" cy="457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805" y="7481303"/>
              <a:ext cx="408431" cy="4023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556" y="4793732"/>
              <a:ext cx="487680" cy="43891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697723" y="9886186"/>
            <a:ext cx="4610100" cy="3067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19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4"/>
              </a:spcBef>
            </a:pPr>
            <a:r>
              <a:rPr sz="1400" dirty="0">
                <a:latin typeface="Arial MT"/>
                <a:cs typeface="Arial MT"/>
              </a:rPr>
              <a:t>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aerial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view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research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station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NIBIO,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Norway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252"/>
            <a:chOff x="0" y="0"/>
            <a:chExt cx="18288000" cy="10287252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" y="0"/>
              <a:ext cx="7315199" cy="1028699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348978" y="25400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8449817" y="1257299"/>
            <a:ext cx="9251315" cy="791972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864235">
              <a:lnSpc>
                <a:spcPct val="100000"/>
              </a:lnSpc>
              <a:spcBef>
                <a:spcPts val="1335"/>
              </a:spcBef>
            </a:pPr>
            <a:r>
              <a:rPr sz="3200" spc="210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260350" algn="ctr">
              <a:lnSpc>
                <a:spcPct val="100000"/>
              </a:lnSpc>
              <a:spcBef>
                <a:spcPts val="1695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204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9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96520">
              <a:lnSpc>
                <a:spcPct val="99700"/>
              </a:lnSpc>
              <a:spcBef>
                <a:spcPts val="1435"/>
              </a:spcBef>
            </a:pP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600" b="1" spc="-1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VINCITORE</a:t>
            </a:r>
            <a:r>
              <a:rPr sz="3600" b="1" spc="-114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9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b="1" spc="-1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prima</a:t>
            </a:r>
            <a:r>
              <a:rPr sz="3600" b="1" spc="-1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1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scelta </a:t>
            </a:r>
            <a:r>
              <a:rPr sz="3600" b="1" u="sng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deve</a:t>
            </a:r>
            <a:r>
              <a:rPr sz="3600" b="1" u="sng" spc="-1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accettare</a:t>
            </a:r>
            <a:r>
              <a:rPr sz="3600" b="1" u="sng" spc="-1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</a:t>
            </a:r>
            <a:r>
              <a:rPr sz="3600" b="1" u="sng" spc="-2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sede</a:t>
            </a:r>
            <a:r>
              <a:rPr sz="3600" b="1" u="sng" spc="-2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assegnata</a:t>
            </a:r>
            <a:r>
              <a:rPr sz="3600" b="1" u="sng" spc="-1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entro</a:t>
            </a:r>
            <a:r>
              <a:rPr sz="3600" b="1" u="sng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3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3</a:t>
            </a:r>
            <a:r>
              <a:rPr sz="3600" b="1" spc="-3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giorni</a:t>
            </a:r>
            <a:r>
              <a:rPr sz="3600" b="1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lavorativi</a:t>
            </a:r>
            <a:r>
              <a:rPr sz="3600" b="1" u="sng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(dal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momento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</a:t>
            </a:r>
            <a:r>
              <a:rPr sz="36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pubblicazione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graduatoria)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indicando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durata</a:t>
            </a:r>
            <a:r>
              <a:rPr sz="360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mesi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698500" marR="5080" indent="-457200">
              <a:lnSpc>
                <a:spcPct val="100000"/>
              </a:lnSpc>
              <a:spcBef>
                <a:spcPts val="4085"/>
              </a:spcBef>
              <a:buSzPct val="93750"/>
              <a:buFont typeface="Wingdings"/>
              <a:buChar char=""/>
              <a:tabLst>
                <a:tab pos="698500" algn="l"/>
              </a:tabLst>
            </a:pP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If</a:t>
            </a:r>
            <a:r>
              <a:rPr sz="28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you</a:t>
            </a:r>
            <a:r>
              <a:rPr sz="2800" b="1" spc="-2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are</a:t>
            </a:r>
            <a:r>
              <a:rPr sz="28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a</a:t>
            </a:r>
            <a:r>
              <a:rPr sz="2800" b="1" spc="-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"WINNING"</a:t>
            </a:r>
            <a:r>
              <a:rPr sz="2800" b="1" spc="-6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STUDENT</a:t>
            </a:r>
            <a:r>
              <a:rPr sz="2800" b="1" spc="-2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2800" b="1" spc="-1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B7DEE8"/>
                </a:solidFill>
                <a:latin typeface="Tahoma"/>
                <a:cs typeface="Tahoma"/>
              </a:rPr>
              <a:t>your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first</a:t>
            </a:r>
            <a:r>
              <a:rPr sz="28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chosen</a:t>
            </a:r>
            <a:r>
              <a:rPr sz="2800" b="1" spc="-10" dirty="0">
                <a:solidFill>
                  <a:srgbClr val="B7DEE8"/>
                </a:solidFill>
                <a:latin typeface="Tahoma"/>
                <a:cs typeface="Tahoma"/>
              </a:rPr>
              <a:t> destination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,</a:t>
            </a:r>
            <a:endParaRPr sz="2800" dirty="0">
              <a:latin typeface="Tahoma"/>
              <a:cs typeface="Tahoma"/>
            </a:endParaRPr>
          </a:p>
          <a:p>
            <a:pPr marL="469900" marR="132715" indent="-228600">
              <a:lnSpc>
                <a:spcPct val="100000"/>
              </a:lnSpc>
            </a:pP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you</a:t>
            </a:r>
            <a:r>
              <a:rPr sz="2800" b="1" u="sng" spc="-1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must</a:t>
            </a:r>
            <a:r>
              <a:rPr sz="2800" b="1" u="sng" spc="-3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accept</a:t>
            </a:r>
            <a:r>
              <a:rPr sz="2800" b="1" u="sng" spc="-5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the</a:t>
            </a:r>
            <a:r>
              <a:rPr sz="2800" b="1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destination</a:t>
            </a:r>
            <a:r>
              <a:rPr sz="2800" b="1" u="sng" spc="-5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assigned</a:t>
            </a:r>
            <a:r>
              <a:rPr sz="2800" b="1" spc="-1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within</a:t>
            </a:r>
            <a:r>
              <a:rPr sz="2800" b="1" u="sng" spc="-6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3</a:t>
            </a:r>
            <a:r>
              <a:rPr sz="2800" b="1" u="sng" spc="-1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working</a:t>
            </a:r>
            <a:r>
              <a:rPr sz="2800" b="1" u="sng" spc="-5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days</a:t>
            </a:r>
            <a:r>
              <a:rPr sz="2800" b="1" u="sng" spc="-35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(starting</a:t>
            </a:r>
            <a:r>
              <a:rPr sz="2800" spc="-1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from</a:t>
            </a:r>
            <a:r>
              <a:rPr sz="2800" spc="-2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5F5EB"/>
                </a:solidFill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publication</a:t>
            </a:r>
            <a:r>
              <a:rPr sz="2800" spc="-5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of</a:t>
            </a:r>
            <a:r>
              <a:rPr sz="2800" spc="-4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the</a:t>
            </a:r>
            <a:r>
              <a:rPr sz="2800" spc="-5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provisional</a:t>
            </a:r>
            <a:r>
              <a:rPr sz="2800" spc="-4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ranking)</a:t>
            </a:r>
            <a:r>
              <a:rPr sz="2800" spc="-5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indicating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the</a:t>
            </a:r>
            <a:r>
              <a:rPr sz="28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duration</a:t>
            </a:r>
            <a:r>
              <a:rPr sz="28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in</a:t>
            </a:r>
            <a:r>
              <a:rPr sz="28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months</a:t>
            </a:r>
            <a:r>
              <a:rPr sz="2800" spc="-30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5F5EB"/>
                </a:solidFill>
                <a:latin typeface="Tahoma"/>
                <a:cs typeface="Tahoma"/>
              </a:rPr>
              <a:t>of</a:t>
            </a:r>
            <a:r>
              <a:rPr sz="2800" spc="-2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5F5EB"/>
                </a:solidFill>
                <a:latin typeface="Tahoma"/>
                <a:cs typeface="Tahoma"/>
              </a:rPr>
              <a:t>mobility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0600" y="9796271"/>
            <a:ext cx="4937760" cy="401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2000" dirty="0">
                <a:latin typeface="Calibri"/>
                <a:cs typeface="Calibri"/>
              </a:rPr>
              <a:t>Universidad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Santiago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Compostela,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Spagna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455661" y="1234439"/>
            <a:ext cx="9317990" cy="6285230"/>
            <a:chOff x="7455661" y="1234439"/>
            <a:chExt cx="9317990" cy="628523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20555" y="1234439"/>
              <a:ext cx="7752588" cy="457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44789" y="2329433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44789" y="2329433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35327" y="6286500"/>
            <a:ext cx="408431" cy="40233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48978" y="25400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8367395" y="342900"/>
            <a:ext cx="9058910" cy="7580630"/>
          </a:xfrm>
          <a:prstGeom prst="rect">
            <a:avLst/>
          </a:prstGeom>
        </p:spPr>
        <p:txBody>
          <a:bodyPr vert="horz" wrap="square" lIns="0" tIns="257810" rIns="0" bIns="0" rtlCol="0">
            <a:spAutoFit/>
          </a:bodyPr>
          <a:lstStyle/>
          <a:p>
            <a:pPr marL="785495">
              <a:lnSpc>
                <a:spcPct val="100000"/>
              </a:lnSpc>
              <a:spcBef>
                <a:spcPts val="2030"/>
              </a:spcBef>
            </a:pPr>
            <a:r>
              <a:rPr sz="3200" spc="210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3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R="103505" algn="ctr">
              <a:lnSpc>
                <a:spcPct val="100000"/>
              </a:lnSpc>
              <a:spcBef>
                <a:spcPts val="2650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204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9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16205" algn="ctr">
              <a:lnSpc>
                <a:spcPct val="100000"/>
              </a:lnSpc>
              <a:spcBef>
                <a:spcPts val="1614"/>
              </a:spcBef>
            </a:pPr>
            <a:r>
              <a:rPr sz="36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ATTENZIONE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6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numero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mesi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indicato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questa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600" b="1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vincolante</a:t>
            </a:r>
            <a:r>
              <a:rPr sz="36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ai</a:t>
            </a:r>
            <a:r>
              <a:rPr sz="3600" b="1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fini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calcolo</a:t>
            </a:r>
            <a:r>
              <a:rPr sz="3600" b="1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mesi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borsa</a:t>
            </a:r>
            <a:r>
              <a:rPr sz="3600" b="1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assegnati</a:t>
            </a:r>
            <a:r>
              <a:rPr sz="3600" b="1" spc="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(gli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stessi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riportati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contratto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finanziario)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5"/>
              </a:spcBef>
            </a:pP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9209" marR="5080">
              <a:lnSpc>
                <a:spcPct val="100000"/>
              </a:lnSpc>
            </a:pPr>
            <a:r>
              <a:rPr sz="3200" b="1" dirty="0">
                <a:solidFill>
                  <a:srgbClr val="B7DEE8"/>
                </a:solidFill>
                <a:latin typeface="Tahoma"/>
                <a:cs typeface="Tahoma"/>
              </a:rPr>
              <a:t>ATTENTION:</a:t>
            </a:r>
            <a:r>
              <a:rPr sz="3200" b="1" spc="-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b="1" spc="-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number</a:t>
            </a:r>
            <a:r>
              <a:rPr sz="3200" b="1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b="1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200" b="1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DBEDF4"/>
                </a:solidFill>
                <a:latin typeface="Tahoma"/>
                <a:cs typeface="Tahoma"/>
              </a:rPr>
              <a:t>months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indicated</a:t>
            </a:r>
            <a:r>
              <a:rPr sz="3200" b="1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2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student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when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accepting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32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sz="3200" b="1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DBEDF4"/>
                </a:solidFill>
                <a:latin typeface="Tahoma"/>
                <a:cs typeface="Tahoma"/>
              </a:rPr>
              <a:t>binding</a:t>
            </a:r>
            <a:r>
              <a:rPr sz="3200" b="1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2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calculation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2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assigned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scholarship</a:t>
            </a:r>
            <a:r>
              <a:rPr sz="32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months</a:t>
            </a:r>
            <a:r>
              <a:rPr sz="32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specified</a:t>
            </a:r>
            <a:r>
              <a:rPr sz="32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on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2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financial</a:t>
            </a:r>
            <a:r>
              <a:rPr sz="32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latin typeface="Tahoma"/>
                <a:cs typeface="Tahoma"/>
              </a:rPr>
              <a:t>contract</a:t>
            </a:r>
            <a:endParaRPr sz="3200" dirty="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0556" y="1234439"/>
            <a:ext cx="7752588" cy="457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327899" y="1422400"/>
            <a:ext cx="876363" cy="6019800"/>
            <a:chOff x="7468361" y="1486661"/>
            <a:chExt cx="876363" cy="6019800"/>
          </a:xfrm>
        </p:grpSpPr>
        <p:sp>
          <p:nvSpPr>
            <p:cNvPr id="9" name="object 9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73161" y="2490977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73161" y="2490977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6293" y="5562345"/>
              <a:ext cx="408431" cy="402336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1"/>
            <a:ext cx="7315199" cy="1028699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927091" y="9915143"/>
            <a:ext cx="2225040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1400" dirty="0">
                <a:latin typeface="Arial MT"/>
                <a:cs typeface="Arial MT"/>
              </a:rPr>
              <a:t>SAS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3"/>
            <a:ext cx="18288000" cy="10287255"/>
            <a:chOff x="0" y="-3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3"/>
              <a:ext cx="7315072" cy="102850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4947" y="2180844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4715255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6829043"/>
              <a:ext cx="105155" cy="10515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8559303" y="381762"/>
            <a:ext cx="9319895" cy="8229600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530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433195">
              <a:lnSpc>
                <a:spcPct val="100000"/>
              </a:lnSpc>
              <a:spcBef>
                <a:spcPts val="1960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16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9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020444">
              <a:lnSpc>
                <a:spcPct val="100000"/>
              </a:lnSpc>
              <a:spcBef>
                <a:spcPts val="1620"/>
              </a:spcBef>
            </a:pP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6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VINCITORE</a:t>
            </a:r>
            <a:r>
              <a:rPr sz="36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b="1" spc="-3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delle</a:t>
            </a:r>
            <a:r>
              <a:rPr sz="3600" b="1" spc="-1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altri</a:t>
            </a:r>
            <a:r>
              <a:rPr sz="3600" b="1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sedi </a:t>
            </a:r>
            <a:r>
              <a:rPr sz="36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 marR="5080" indent="-571500">
              <a:lnSpc>
                <a:spcPct val="100000"/>
              </a:lnSpc>
              <a:spcBef>
                <a:spcPts val="1260"/>
              </a:spcBef>
              <a:buClr>
                <a:srgbClr val="D6E3BC"/>
              </a:buClr>
              <a:buSzPct val="83333"/>
              <a:buFont typeface="Wingdings"/>
              <a:buChar char=""/>
              <a:tabLst>
                <a:tab pos="584200" algn="l"/>
              </a:tabLst>
            </a:pP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può</a:t>
            </a:r>
            <a:r>
              <a:rPr sz="3600" b="1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accettare</a:t>
            </a:r>
            <a:r>
              <a:rPr sz="3600" b="1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</a:t>
            </a:r>
            <a:r>
              <a:rPr sz="3600" b="1" u="sng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sede</a:t>
            </a:r>
            <a:r>
              <a:rPr sz="3600" b="1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assegnata</a:t>
            </a:r>
            <a:r>
              <a:rPr sz="3600" b="1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 giorni</a:t>
            </a:r>
            <a:r>
              <a:rPr sz="3600" b="1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lavorativi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3565" indent="-570865">
              <a:lnSpc>
                <a:spcPct val="100000"/>
              </a:lnSpc>
              <a:spcBef>
                <a:spcPts val="1680"/>
              </a:spcBef>
              <a:buClr>
                <a:srgbClr val="D6E3BC"/>
              </a:buClr>
              <a:buSzPct val="83333"/>
              <a:buFont typeface="Wingdings"/>
              <a:buChar char=""/>
              <a:tabLst>
                <a:tab pos="583565" algn="l"/>
              </a:tabLst>
            </a:pP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può</a:t>
            </a:r>
            <a:r>
              <a:rPr sz="3600" b="1" u="sng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rifiutare</a:t>
            </a:r>
            <a:r>
              <a:rPr sz="36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scegliendo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l’opzione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>
              <a:lnSpc>
                <a:spcPct val="100000"/>
              </a:lnSpc>
            </a:pP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«voglio</a:t>
            </a:r>
            <a:r>
              <a:rPr sz="36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rimanere</a:t>
            </a:r>
            <a:r>
              <a:rPr sz="36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b="1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graduatoria»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479425">
              <a:lnSpc>
                <a:spcPct val="100000"/>
              </a:lnSpc>
              <a:spcBef>
                <a:spcPts val="4320"/>
              </a:spcBef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questo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caso,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l@ </a:t>
            </a:r>
            <a:r>
              <a:rPr sz="360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continua</a:t>
            </a:r>
            <a:r>
              <a:rPr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monitorare</a:t>
            </a:r>
            <a:r>
              <a:rPr sz="36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graduatoria,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speranza</a:t>
            </a:r>
            <a:r>
              <a:rPr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nuova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eventuale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assegnazione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scorrimento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90600" y="9796271"/>
            <a:ext cx="5105400" cy="401320"/>
          </a:xfrm>
          <a:custGeom>
            <a:avLst/>
            <a:gdLst/>
            <a:ahLst/>
            <a:cxnLst/>
            <a:rect l="l" t="t" r="r" b="b"/>
            <a:pathLst>
              <a:path w="5105400" h="401320">
                <a:moveTo>
                  <a:pt x="5105400" y="0"/>
                </a:moveTo>
                <a:lnTo>
                  <a:pt x="0" y="0"/>
                </a:lnTo>
                <a:lnTo>
                  <a:pt x="0" y="400811"/>
                </a:lnTo>
                <a:lnTo>
                  <a:pt x="5105400" y="400811"/>
                </a:lnTo>
                <a:lnTo>
                  <a:pt x="5105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9339" y="9813747"/>
            <a:ext cx="49441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Swedish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Agricultural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Science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(SLU)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55661" y="1194816"/>
            <a:ext cx="8977630" cy="6324600"/>
            <a:chOff x="7455661" y="1194816"/>
            <a:chExt cx="8977630" cy="632460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91827" y="1194816"/>
              <a:ext cx="7141464" cy="457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68361" y="1486662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3048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304800" y="6019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68361" y="1486662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37525" y="2402586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37525" y="2402586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-1"/>
            <a:ext cx="7315199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 dirty="0"/>
          </a:p>
        </p:txBody>
      </p:sp>
      <p:sp>
        <p:nvSpPr>
          <p:cNvPr id="6" name="object 6"/>
          <p:cNvSpPr txBox="1"/>
          <p:nvPr/>
        </p:nvSpPr>
        <p:spPr>
          <a:xfrm>
            <a:off x="8404254" y="419100"/>
            <a:ext cx="9427845" cy="835215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225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65735" algn="ctr">
              <a:lnSpc>
                <a:spcPct val="100000"/>
              </a:lnSpc>
              <a:spcBef>
                <a:spcPts val="1550"/>
              </a:spcBef>
            </a:pP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Concorso</a:t>
            </a:r>
            <a:r>
              <a:rPr sz="4400" b="1" spc="-21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Sede</a:t>
            </a:r>
            <a:r>
              <a:rPr sz="4400" b="1" spc="-204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latin typeface="Tahoma"/>
                <a:cs typeface="Tahoma"/>
              </a:rPr>
              <a:t>generica</a:t>
            </a:r>
            <a:endParaRPr sz="440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620"/>
              </a:spcBef>
            </a:pP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If</a:t>
            </a:r>
            <a:r>
              <a:rPr sz="3600" b="1" spc="-6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you</a:t>
            </a:r>
            <a:r>
              <a:rPr sz="3600" b="1" spc="-6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are</a:t>
            </a:r>
            <a:r>
              <a:rPr sz="3600" b="1" spc="-5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b="1" spc="-5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“WINNING”</a:t>
            </a:r>
            <a:r>
              <a:rPr sz="3600" b="1" spc="-5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b="1" spc="-8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b="1" spc="-4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36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second</a:t>
            </a:r>
            <a:r>
              <a:rPr sz="3600" b="1" spc="-2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choice: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 marR="2056130" indent="-571500">
              <a:lnSpc>
                <a:spcPct val="100000"/>
              </a:lnSpc>
              <a:spcBef>
                <a:spcPts val="1260"/>
              </a:spcBef>
              <a:buClr>
                <a:srgbClr val="B7DEE8"/>
              </a:buClr>
              <a:buSzPct val="83333"/>
              <a:buFont typeface="Wingdings"/>
              <a:buChar char=""/>
              <a:tabLst>
                <a:tab pos="584200" algn="l"/>
              </a:tabLst>
            </a:pP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You</a:t>
            </a:r>
            <a:r>
              <a:rPr sz="3600" b="1" u="sng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may</a:t>
            </a:r>
            <a:r>
              <a:rPr sz="3600" b="1" u="sng" spc="-1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accept</a:t>
            </a:r>
            <a:r>
              <a:rPr sz="3600" b="1" u="sng" spc="-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proposed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destination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584200" marR="679450" indent="-571500">
              <a:lnSpc>
                <a:spcPct val="100000"/>
              </a:lnSpc>
              <a:spcBef>
                <a:spcPts val="3360"/>
              </a:spcBef>
              <a:buClr>
                <a:srgbClr val="B7DEE8"/>
              </a:buClr>
              <a:buSzPct val="83333"/>
              <a:buFont typeface="Wingdings"/>
              <a:buChar char=""/>
              <a:tabLst>
                <a:tab pos="584200" algn="l"/>
              </a:tabLst>
            </a:pP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You</a:t>
            </a:r>
            <a:r>
              <a:rPr sz="3600" b="1" u="sng" spc="-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may</a:t>
            </a:r>
            <a:r>
              <a:rPr sz="3600" b="1" u="sng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reject</a:t>
            </a:r>
            <a:r>
              <a:rPr sz="3600" b="1" u="sng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proposed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</a:t>
            </a:r>
            <a:r>
              <a:rPr sz="3600" b="1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selecting</a:t>
            </a:r>
            <a:r>
              <a:rPr sz="3600" b="1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b="1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option</a:t>
            </a:r>
            <a:r>
              <a:rPr sz="3600" b="1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«I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want</a:t>
            </a:r>
            <a:r>
              <a:rPr sz="3600" b="1" spc="-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b="1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remain</a:t>
            </a:r>
            <a:r>
              <a:rPr sz="3600" b="1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3600" b="1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ranking</a:t>
            </a:r>
            <a:r>
              <a:rPr sz="3600" b="1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list»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4325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this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case,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keeps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monitoring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ranking,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hoping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possible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new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assignment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sliding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0535" y="1149096"/>
            <a:ext cx="8069580" cy="457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0" y="0"/>
            <a:ext cx="8216265" cy="10287000"/>
            <a:chOff x="0" y="0"/>
            <a:chExt cx="8216265" cy="10287000"/>
          </a:xfrm>
        </p:grpSpPr>
        <p:sp>
          <p:nvSpPr>
            <p:cNvPr id="9" name="object 9"/>
            <p:cNvSpPr/>
            <p:nvPr/>
          </p:nvSpPr>
          <p:spPr>
            <a:xfrm>
              <a:off x="7468362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07451" y="2286000"/>
              <a:ext cx="408431" cy="4023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7589519" cy="102869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90600" y="9796271"/>
            <a:ext cx="2280285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90"/>
              </a:spcBef>
            </a:pPr>
            <a:r>
              <a:rPr sz="1400" dirty="0">
                <a:latin typeface="Arial MT"/>
                <a:cs typeface="Arial MT"/>
              </a:rPr>
              <a:t>Chateau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79318"/>
            <a:ext cx="18288000" cy="10287255"/>
            <a:chOff x="0" y="-3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3"/>
              <a:ext cx="7315072" cy="102850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4947" y="2180844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4715255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6829043"/>
              <a:ext cx="105155" cy="105155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8391588" y="639317"/>
            <a:ext cx="9277985" cy="74404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00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316230" algn="ctr">
              <a:lnSpc>
                <a:spcPct val="100000"/>
              </a:lnSpc>
              <a:spcBef>
                <a:spcPts val="225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215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204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4000" spc="19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4000" spc="-1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spc="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IDONEO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958339">
              <a:lnSpc>
                <a:spcPct val="100000"/>
              </a:lnSpc>
              <a:spcBef>
                <a:spcPts val="30"/>
              </a:spcBef>
            </a:pPr>
            <a:r>
              <a:rPr sz="3600" b="1" u="sng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deve</a:t>
            </a:r>
            <a:r>
              <a:rPr sz="3600" b="1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continuare</a:t>
            </a:r>
            <a:r>
              <a:rPr sz="3600" b="1" u="sng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</a:t>
            </a:r>
            <a:r>
              <a:rPr sz="3600" b="1" u="sng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monitorare</a:t>
            </a:r>
            <a:r>
              <a:rPr sz="3600" b="1" u="sng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la</a:t>
            </a:r>
            <a:r>
              <a:rPr sz="36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graduatoria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6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600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procederà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tramite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scorrimenti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fino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all’assegnazione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posti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disponibili,</a:t>
            </a:r>
            <a:r>
              <a:rPr sz="36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sz="36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sz="3600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delle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preferenze </a:t>
            </a:r>
            <a:r>
              <a:rPr sz="3600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espresse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dagli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fase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candidatura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940"/>
              </a:spcBef>
            </a:pPr>
            <a:r>
              <a:rPr sz="280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If</a:t>
            </a:r>
            <a:r>
              <a:rPr sz="2800" spc="-2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ELIGIBLE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1590">
              <a:lnSpc>
                <a:spcPct val="100000"/>
              </a:lnSpc>
              <a:spcBef>
                <a:spcPts val="145"/>
              </a:spcBef>
            </a:pP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he/she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must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continue</a:t>
            </a:r>
            <a:r>
              <a:rPr sz="2800" b="1" u="sng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to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monitor</a:t>
            </a:r>
            <a:r>
              <a:rPr sz="2800" b="1" u="sng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2800" b="1" u="sng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28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ranking</a:t>
            </a:r>
            <a:r>
              <a:rPr sz="2800" b="1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list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28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</a:t>
            </a:r>
            <a:r>
              <a:rPr sz="28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will</a:t>
            </a:r>
            <a:r>
              <a:rPr sz="2800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proceed</a:t>
            </a:r>
            <a:r>
              <a:rPr sz="28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through</a:t>
            </a:r>
            <a:r>
              <a:rPr sz="28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shortlist</a:t>
            </a:r>
            <a:r>
              <a:rPr sz="28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until</a:t>
            </a:r>
            <a:r>
              <a:rPr sz="2800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allocation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available</a:t>
            </a:r>
            <a:r>
              <a:rPr sz="28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places,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relation</a:t>
            </a:r>
            <a:r>
              <a:rPr sz="28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2800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preferences</a:t>
            </a:r>
            <a:r>
              <a:rPr sz="2800" spc="-1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expressed</a:t>
            </a:r>
            <a:r>
              <a:rPr sz="2800" spc="-8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28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students</a:t>
            </a:r>
            <a:r>
              <a:rPr sz="2800" spc="-7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when</a:t>
            </a:r>
            <a:r>
              <a:rPr sz="2800" spc="-7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applying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28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28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Call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90600" y="1155191"/>
            <a:ext cx="16034385" cy="9042400"/>
            <a:chOff x="990600" y="1155191"/>
            <a:chExt cx="16034385" cy="9042400"/>
          </a:xfrm>
        </p:grpSpPr>
        <p:sp>
          <p:nvSpPr>
            <p:cNvPr id="14" name="object 14"/>
            <p:cNvSpPr/>
            <p:nvPr/>
          </p:nvSpPr>
          <p:spPr>
            <a:xfrm>
              <a:off x="990600" y="9796270"/>
              <a:ext cx="5105400" cy="401320"/>
            </a:xfrm>
            <a:custGeom>
              <a:avLst/>
              <a:gdLst/>
              <a:ahLst/>
              <a:cxnLst/>
              <a:rect l="l" t="t" r="r" b="b"/>
              <a:pathLst>
                <a:path w="5105400" h="401320">
                  <a:moveTo>
                    <a:pt x="5105400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5105400" y="400811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8595" y="1155191"/>
              <a:ext cx="8446008" cy="457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3048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304800" y="6019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72400" y="5934456"/>
              <a:ext cx="408431" cy="402336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-2"/>
            <a:ext cx="7315199" cy="1028700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069339" y="9877450"/>
            <a:ext cx="494411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dirty="0">
                <a:latin typeface="Calibri"/>
                <a:cs typeface="Calibri"/>
              </a:rPr>
              <a:t>Swedish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University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Agricultural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Science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(SLU)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41762"/>
            <a:ext cx="18288000" cy="745490"/>
          </a:xfrm>
          <a:custGeom>
            <a:avLst/>
            <a:gdLst/>
            <a:ahLst/>
            <a:cxnLst/>
            <a:rect l="l" t="t" r="r" b="b"/>
            <a:pathLst>
              <a:path w="18288000" h="745490">
                <a:moveTo>
                  <a:pt x="18288000" y="0"/>
                </a:moveTo>
                <a:lnTo>
                  <a:pt x="0" y="0"/>
                </a:lnTo>
                <a:lnTo>
                  <a:pt x="0" y="744982"/>
                </a:lnTo>
                <a:lnTo>
                  <a:pt x="18288000" y="744982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62315" y="5304535"/>
            <a:ext cx="9421495" cy="1982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458335" algn="l"/>
              </a:tabLst>
            </a:pP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NB:</a:t>
            </a:r>
            <a:r>
              <a:rPr sz="3200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In</a:t>
            </a:r>
            <a:r>
              <a:rPr sz="3200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the</a:t>
            </a:r>
            <a:r>
              <a:rPr sz="3200" spc="-4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event</a:t>
            </a:r>
            <a:r>
              <a:rPr sz="3200" spc="-4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C5D7F0"/>
                </a:solidFill>
                <a:latin typeface="Tahoma"/>
                <a:cs typeface="Tahoma"/>
              </a:rPr>
              <a:t>that</a:t>
            </a:r>
            <a:r>
              <a:rPr lang="it-IT" sz="3200" spc="-2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a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destination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is</a:t>
            </a:r>
            <a:r>
              <a:rPr sz="3200" spc="-5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5D7F0"/>
                </a:solidFill>
                <a:latin typeface="Tahoma"/>
                <a:cs typeface="Tahoma"/>
              </a:rPr>
              <a:t>assigned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to</a:t>
            </a:r>
            <a:r>
              <a:rPr sz="3200" spc="-8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the</a:t>
            </a:r>
            <a:r>
              <a:rPr sz="3200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"eligible"</a:t>
            </a:r>
            <a:r>
              <a:rPr sz="3200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student,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his/her</a:t>
            </a:r>
            <a:r>
              <a:rPr sz="3200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status</a:t>
            </a:r>
            <a:r>
              <a:rPr sz="3200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C5D7F0"/>
                </a:solidFill>
                <a:latin typeface="Tahoma"/>
                <a:cs typeface="Tahoma"/>
              </a:rPr>
              <a:t>will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change</a:t>
            </a:r>
            <a:r>
              <a:rPr sz="3200" spc="-2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to</a:t>
            </a:r>
            <a:r>
              <a:rPr sz="3200" spc="-5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“WINNING”</a:t>
            </a:r>
            <a:r>
              <a:rPr sz="3200" spc="-4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STUDENT</a:t>
            </a:r>
            <a:r>
              <a:rPr sz="3200" spc="-4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and</a:t>
            </a:r>
            <a:r>
              <a:rPr sz="3200" spc="-4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C5D7F0"/>
                </a:solidFill>
                <a:latin typeface="Tahoma"/>
                <a:cs typeface="Tahoma"/>
              </a:rPr>
              <a:t>he/she</a:t>
            </a:r>
            <a:endParaRPr sz="3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1150620" algn="l"/>
                <a:tab pos="2600325" algn="l"/>
              </a:tabLst>
            </a:pPr>
            <a:r>
              <a:rPr sz="3200" spc="-20" dirty="0">
                <a:solidFill>
                  <a:srgbClr val="C5D7F0"/>
                </a:solidFill>
                <a:latin typeface="Tahoma"/>
                <a:cs typeface="Tahoma"/>
              </a:rPr>
              <a:t>must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	</a:t>
            </a:r>
            <a:r>
              <a:rPr sz="3200" spc="-10" dirty="0">
                <a:solidFill>
                  <a:srgbClr val="C5D7F0"/>
                </a:solidFill>
                <a:latin typeface="Tahoma"/>
                <a:cs typeface="Tahoma"/>
              </a:rPr>
              <a:t>accept</a:t>
            </a:r>
            <a:r>
              <a:rPr sz="3200" dirty="0">
                <a:solidFill>
                  <a:srgbClr val="C5D7F0"/>
                </a:solidFill>
                <a:latin typeface="Tahoma"/>
                <a:cs typeface="Tahoma"/>
              </a:rPr>
              <a:t>	</a:t>
            </a:r>
            <a:r>
              <a:rPr sz="3200" u="sng" dirty="0">
                <a:solidFill>
                  <a:srgbClr val="C5D7F0"/>
                </a:solidFill>
                <a:latin typeface="Tahoma"/>
                <a:cs typeface="Tahoma"/>
              </a:rPr>
              <a:t>within</a:t>
            </a:r>
            <a:r>
              <a:rPr sz="3200" u="sng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C5D7F0"/>
                </a:solidFill>
                <a:latin typeface="Tahoma"/>
                <a:cs typeface="Tahoma"/>
              </a:rPr>
              <a:t>3</a:t>
            </a:r>
            <a:r>
              <a:rPr sz="3200" u="sng" spc="-6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C5D7F0"/>
                </a:solidFill>
                <a:latin typeface="Tahoma"/>
                <a:cs typeface="Tahoma"/>
              </a:rPr>
              <a:t>working</a:t>
            </a:r>
            <a:r>
              <a:rPr sz="3200" u="sng" spc="-7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3200" u="sng" spc="-20" dirty="0">
                <a:solidFill>
                  <a:srgbClr val="C5D7F0"/>
                </a:solidFill>
                <a:latin typeface="Tahoma"/>
                <a:cs typeface="Tahoma"/>
              </a:rPr>
              <a:t>days</a:t>
            </a:r>
            <a:endParaRPr sz="3200" u="sng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8362315" y="639253"/>
            <a:ext cx="9293225" cy="392351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867410">
              <a:lnSpc>
                <a:spcPct val="100000"/>
              </a:lnSpc>
              <a:spcBef>
                <a:spcPts val="475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373505" algn="just">
              <a:lnSpc>
                <a:spcPct val="100000"/>
              </a:lnSpc>
              <a:spcBef>
                <a:spcPts val="520"/>
              </a:spcBef>
            </a:pP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Concorso</a:t>
            </a:r>
            <a:r>
              <a:rPr sz="4400" b="1" spc="-7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44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generica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8890" algn="just">
              <a:lnSpc>
                <a:spcPct val="100000"/>
              </a:lnSpc>
              <a:spcBef>
                <a:spcPts val="1330"/>
              </a:spcBef>
            </a:pP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NB:</a:t>
            </a:r>
            <a:r>
              <a:rPr sz="40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 caso di assegnazione di una sede</a:t>
            </a:r>
            <a:r>
              <a:rPr sz="40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sede,</a:t>
            </a:r>
            <a:r>
              <a:rPr sz="40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suo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stato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passerà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4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VINCITORE</a:t>
            </a:r>
            <a:r>
              <a:rPr sz="40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dovrà</a:t>
            </a:r>
            <a:r>
              <a:rPr sz="40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accettare</a:t>
            </a:r>
            <a:r>
              <a:rPr sz="40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sz="4000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3</a:t>
            </a:r>
            <a:r>
              <a:rPr sz="40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giorni</a:t>
            </a:r>
            <a:r>
              <a:rPr sz="40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40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lavorativi</a:t>
            </a:r>
            <a:r>
              <a:rPr sz="4000" spc="-10" dirty="0">
                <a:solidFill>
                  <a:srgbClr val="EBF0DE"/>
                </a:solidFill>
                <a:latin typeface="Tahoma"/>
                <a:cs typeface="Tahoma"/>
              </a:rPr>
              <a:t>.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90600" y="9796271"/>
            <a:ext cx="5105400" cy="401320"/>
          </a:xfrm>
          <a:custGeom>
            <a:avLst/>
            <a:gdLst/>
            <a:ahLst/>
            <a:cxnLst/>
            <a:rect l="l" t="t" r="r" b="b"/>
            <a:pathLst>
              <a:path w="5105400" h="401320">
                <a:moveTo>
                  <a:pt x="5105400" y="0"/>
                </a:moveTo>
                <a:lnTo>
                  <a:pt x="0" y="0"/>
                </a:lnTo>
                <a:lnTo>
                  <a:pt x="0" y="400811"/>
                </a:lnTo>
                <a:lnTo>
                  <a:pt x="5105400" y="400811"/>
                </a:lnTo>
                <a:lnTo>
                  <a:pt x="5105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8595" y="1155191"/>
            <a:ext cx="8446008" cy="45719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7452677" y="1540163"/>
            <a:ext cx="772160" cy="6045200"/>
            <a:chOff x="7455661" y="1473961"/>
            <a:chExt cx="772160" cy="6045200"/>
          </a:xfrm>
        </p:grpSpPr>
        <p:sp>
          <p:nvSpPr>
            <p:cNvPr id="11" name="object 11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81721" y="2134361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28203" y="5350764"/>
              <a:ext cx="408431" cy="40233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0" y="-2"/>
            <a:ext cx="7315200" cy="10287000"/>
            <a:chOff x="0" y="-2"/>
            <a:chExt cx="7315200" cy="1028700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2"/>
              <a:ext cx="7315199" cy="102870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140" y="9750551"/>
              <a:ext cx="4968240" cy="5364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951975"/>
              <a:ext cx="18288000" cy="6553200"/>
            </a:xfrm>
            <a:custGeom>
              <a:avLst/>
              <a:gdLst/>
              <a:ahLst/>
              <a:cxnLst/>
              <a:rect l="l" t="t" r="r" b="b"/>
              <a:pathLst>
                <a:path w="18288000" h="6553200">
                  <a:moveTo>
                    <a:pt x="18288000" y="0"/>
                  </a:moveTo>
                  <a:lnTo>
                    <a:pt x="0" y="0"/>
                  </a:lnTo>
                  <a:lnTo>
                    <a:pt x="0" y="6552692"/>
                  </a:lnTo>
                  <a:lnTo>
                    <a:pt x="18288000" y="655269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12316" y="3105657"/>
            <a:ext cx="15970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/>
              <a:t>PUBBLICAZIONE</a:t>
            </a:r>
            <a:r>
              <a:rPr sz="3600" spc="-110" dirty="0"/>
              <a:t> </a:t>
            </a:r>
            <a:r>
              <a:rPr sz="3600" spc="160" dirty="0"/>
              <a:t>DELLE</a:t>
            </a:r>
            <a:r>
              <a:rPr sz="3600" spc="-105" dirty="0"/>
              <a:t> </a:t>
            </a:r>
            <a:r>
              <a:rPr sz="3600" spc="105" dirty="0"/>
              <a:t>GRADUATORIE</a:t>
            </a:r>
            <a:r>
              <a:rPr sz="3600" spc="-90" dirty="0"/>
              <a:t> </a:t>
            </a:r>
            <a:r>
              <a:rPr sz="3200" spc="85" dirty="0">
                <a:solidFill>
                  <a:srgbClr val="B7DEE8"/>
                </a:solidFill>
              </a:rPr>
              <a:t>PUBLICATION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55" dirty="0">
                <a:solidFill>
                  <a:srgbClr val="B7DEE8"/>
                </a:solidFill>
              </a:rPr>
              <a:t>OF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75" dirty="0">
                <a:solidFill>
                  <a:srgbClr val="B7DEE8"/>
                </a:solidFill>
              </a:rPr>
              <a:t>THE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114" dirty="0">
                <a:solidFill>
                  <a:srgbClr val="B7DEE8"/>
                </a:solidFill>
              </a:rPr>
              <a:t>RANKING</a:t>
            </a:r>
            <a:r>
              <a:rPr sz="3200" spc="-114" dirty="0">
                <a:solidFill>
                  <a:srgbClr val="B7DEE8"/>
                </a:solidFill>
              </a:rPr>
              <a:t> </a:t>
            </a:r>
            <a:r>
              <a:rPr sz="3200" spc="55" dirty="0">
                <a:solidFill>
                  <a:srgbClr val="B7DEE8"/>
                </a:solidFill>
              </a:rPr>
              <a:t>LISTS</a:t>
            </a:r>
            <a:endParaRPr sz="320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1606295" y="3722021"/>
            <a:ext cx="15502255" cy="4975225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730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Concorso</a:t>
            </a:r>
            <a:r>
              <a:rPr spc="-1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Sede</a:t>
            </a:r>
            <a:r>
              <a:rPr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Nominativa</a:t>
            </a:r>
          </a:p>
          <a:p>
            <a:pPr marL="1905" algn="ctr">
              <a:lnSpc>
                <a:spcPct val="100000"/>
              </a:lnSpc>
              <a:spcBef>
                <a:spcPts val="1320"/>
              </a:spcBef>
            </a:pP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sz="3200" spc="-1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partire</a:t>
            </a:r>
            <a:r>
              <a:rPr sz="32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</a:t>
            </a:r>
            <a:r>
              <a:rPr sz="3200" spc="-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spc="-27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sz="3200" spc="-6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</a:t>
            </a:r>
            <a:r>
              <a:rPr sz="3200" spc="-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23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</a:t>
            </a:r>
            <a:r>
              <a:rPr lang="it-IT" sz="3200" spc="-23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sz="3200" b="0" spc="-23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200" b="0" spc="-15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verrà</a:t>
            </a:r>
            <a:r>
              <a:rPr sz="3200" b="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pubblicato</a:t>
            </a:r>
            <a:r>
              <a:rPr sz="3200" b="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nella</a:t>
            </a:r>
            <a:r>
              <a:rPr sz="3200" b="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sezione</a:t>
            </a:r>
            <a:r>
              <a:rPr sz="3200" b="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7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tuoi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concorsi»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905" algn="ctr">
              <a:lnSpc>
                <a:spcPct val="100000"/>
              </a:lnSpc>
              <a:spcBef>
                <a:spcPts val="35"/>
              </a:spcBef>
            </a:pP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TURUL</a:t>
            </a:r>
            <a:r>
              <a:rPr sz="32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b="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l’elenco</a:t>
            </a:r>
            <a:r>
              <a:rPr sz="3200" b="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sz="3200" b="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candidati</a:t>
            </a:r>
            <a:r>
              <a:rPr sz="3200" b="0" spc="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vincitori</a:t>
            </a:r>
            <a:r>
              <a:rPr sz="3200" b="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b="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200" b="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b="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verso</a:t>
            </a:r>
            <a:r>
              <a:rPr sz="3200" b="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200" b="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200" b="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  <a:spcBef>
                <a:spcPts val="1405"/>
              </a:spcBef>
            </a:pPr>
            <a:r>
              <a:rPr sz="320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NB:</a:t>
            </a:r>
            <a:r>
              <a:rPr sz="3200" spc="-1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6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sz="32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CANDIDATI</a:t>
            </a:r>
            <a:r>
              <a:rPr sz="3200" spc="-9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sz="3200" spc="-1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RICEVERANNO</a:t>
            </a:r>
            <a:r>
              <a:rPr sz="3200" spc="-1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COMUNICAZIONI</a:t>
            </a:r>
            <a:r>
              <a:rPr sz="3200" spc="-1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3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PERSONALI!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45415" marR="128270" algn="ctr">
              <a:lnSpc>
                <a:spcPct val="100000"/>
              </a:lnSpc>
              <a:spcBef>
                <a:spcPts val="3860"/>
              </a:spcBef>
            </a:pPr>
            <a:r>
              <a:rPr sz="3000" spc="-120" dirty="0">
                <a:solidFill>
                  <a:srgbClr val="B7DEE8"/>
                </a:solidFill>
              </a:rPr>
              <a:t>Starting</a:t>
            </a:r>
            <a:r>
              <a:rPr sz="3000" spc="-40" dirty="0">
                <a:solidFill>
                  <a:srgbClr val="B7DEE8"/>
                </a:solidFill>
              </a:rPr>
              <a:t> </a:t>
            </a:r>
            <a:r>
              <a:rPr sz="3000" spc="-120" dirty="0">
                <a:solidFill>
                  <a:srgbClr val="B7DEE8"/>
                </a:solidFill>
              </a:rPr>
              <a:t>from</a:t>
            </a:r>
            <a:r>
              <a:rPr sz="3000" spc="-3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May</a:t>
            </a:r>
            <a:r>
              <a:rPr sz="3000" spc="-25" dirty="0">
                <a:solidFill>
                  <a:srgbClr val="B7DEE8"/>
                </a:solidFill>
              </a:rPr>
              <a:t> </a:t>
            </a:r>
            <a:r>
              <a:rPr lang="it-IT" sz="3000" spc="-210" dirty="0" smtClean="0">
                <a:solidFill>
                  <a:srgbClr val="B7DEE8"/>
                </a:solidFill>
              </a:rPr>
              <a:t>25</a:t>
            </a:r>
            <a:r>
              <a:rPr sz="3000" spc="-210" dirty="0" smtClean="0">
                <a:solidFill>
                  <a:srgbClr val="B7DEE8"/>
                </a:solidFill>
              </a:rPr>
              <a:t>,</a:t>
            </a:r>
            <a:r>
              <a:rPr sz="3000" spc="-45" dirty="0" smtClean="0">
                <a:solidFill>
                  <a:srgbClr val="B7DEE8"/>
                </a:solidFill>
              </a:rPr>
              <a:t> </a:t>
            </a:r>
            <a:r>
              <a:rPr sz="3000" spc="-225" dirty="0" smtClean="0">
                <a:solidFill>
                  <a:srgbClr val="B7DEE8"/>
                </a:solidFill>
              </a:rPr>
              <a:t>202</a:t>
            </a:r>
            <a:r>
              <a:rPr lang="it-IT" sz="3000" spc="-225" dirty="0" smtClean="0">
                <a:solidFill>
                  <a:srgbClr val="B7DEE8"/>
                </a:solidFill>
              </a:rPr>
              <a:t>6</a:t>
            </a:r>
            <a:r>
              <a:rPr sz="3000" b="0" spc="-225" dirty="0" smtClean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3000" b="0" spc="-10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b="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3000" b="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80" dirty="0">
                <a:solidFill>
                  <a:srgbClr val="DBEDF4"/>
                </a:solidFill>
                <a:latin typeface="Tahoma"/>
                <a:cs typeface="Tahoma"/>
              </a:rPr>
              <a:t>successful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50" dirty="0">
                <a:solidFill>
                  <a:srgbClr val="DBEDF4"/>
                </a:solidFill>
                <a:latin typeface="Tahoma"/>
                <a:cs typeface="Tahoma"/>
              </a:rPr>
              <a:t>candidates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for</a:t>
            </a:r>
            <a:r>
              <a:rPr sz="3000" b="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mobility</a:t>
            </a:r>
            <a:r>
              <a:rPr sz="3000" b="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towards</a:t>
            </a:r>
            <a:r>
              <a:rPr sz="3000" b="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-25" dirty="0">
                <a:solidFill>
                  <a:srgbClr val="DBEDF4"/>
                </a:solidFill>
                <a:latin typeface="Tahoma"/>
                <a:cs typeface="Tahoma"/>
              </a:rPr>
              <a:t>an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individual</a:t>
            </a:r>
            <a:r>
              <a:rPr sz="3000" b="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appointed</a:t>
            </a:r>
            <a:r>
              <a:rPr sz="3000" b="0" spc="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3000" b="0" spc="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00" dirty="0">
                <a:solidFill>
                  <a:srgbClr val="DBEDF4"/>
                </a:solidFill>
                <a:latin typeface="Tahoma"/>
                <a:cs typeface="Tahoma"/>
              </a:rPr>
              <a:t>“Sede</a:t>
            </a:r>
            <a:r>
              <a:rPr sz="3000" b="0" spc="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Nominativa”</a:t>
            </a:r>
            <a:r>
              <a:rPr sz="3000" b="0" spc="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will</a:t>
            </a:r>
            <a:r>
              <a:rPr sz="3000" b="0" spc="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6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000" b="0" spc="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announced</a:t>
            </a:r>
            <a:r>
              <a:rPr sz="3000" b="0" spc="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b="0" spc="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b="0" spc="12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endParaRPr sz="3000" dirty="0">
              <a:latin typeface="Tahoma"/>
              <a:cs typeface="Tahoma"/>
            </a:endParaRPr>
          </a:p>
          <a:p>
            <a:pPr marL="2540" algn="ctr">
              <a:lnSpc>
                <a:spcPct val="100000"/>
              </a:lnSpc>
              <a:spcBef>
                <a:spcPts val="3600"/>
              </a:spcBef>
            </a:pPr>
            <a:r>
              <a:rPr sz="3000" spc="-125" dirty="0">
                <a:solidFill>
                  <a:srgbClr val="B7DEE8"/>
                </a:solidFill>
              </a:rPr>
              <a:t>Note:</a:t>
            </a: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STUDENTS</a:t>
            </a:r>
            <a:r>
              <a:rPr sz="3000" spc="-120" dirty="0">
                <a:solidFill>
                  <a:srgbClr val="B7DEE8"/>
                </a:solidFill>
              </a:rPr>
              <a:t> </a:t>
            </a:r>
            <a:r>
              <a:rPr sz="3000" spc="-185" dirty="0">
                <a:solidFill>
                  <a:srgbClr val="B7DEE8"/>
                </a:solidFill>
              </a:rPr>
              <a:t>WILL</a:t>
            </a:r>
            <a:r>
              <a:rPr sz="3000" spc="-4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NOT</a:t>
            </a:r>
            <a:r>
              <a:rPr sz="3000" spc="-85" dirty="0">
                <a:solidFill>
                  <a:srgbClr val="B7DEE8"/>
                </a:solidFill>
              </a:rPr>
              <a:t> </a:t>
            </a:r>
            <a:r>
              <a:rPr sz="3000" spc="-20" dirty="0">
                <a:solidFill>
                  <a:srgbClr val="B7DEE8"/>
                </a:solidFill>
              </a:rPr>
              <a:t>RECEIVE</a:t>
            </a:r>
            <a:r>
              <a:rPr sz="3000" spc="-7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ANY</a:t>
            </a:r>
            <a:r>
              <a:rPr sz="3000" spc="-95" dirty="0">
                <a:solidFill>
                  <a:srgbClr val="B7DEE8"/>
                </a:solidFill>
              </a:rPr>
              <a:t> </a:t>
            </a:r>
            <a:r>
              <a:rPr sz="3000" dirty="0">
                <a:solidFill>
                  <a:srgbClr val="B7DEE8"/>
                </a:solidFill>
              </a:rPr>
              <a:t>PERSONAL</a:t>
            </a:r>
            <a:r>
              <a:rPr sz="3000" spc="-90" dirty="0">
                <a:solidFill>
                  <a:srgbClr val="B7DEE8"/>
                </a:solidFill>
              </a:rPr>
              <a:t> </a:t>
            </a:r>
            <a:r>
              <a:rPr sz="3000" spc="-10" dirty="0">
                <a:solidFill>
                  <a:srgbClr val="B7DEE8"/>
                </a:solidFill>
              </a:rPr>
              <a:t>COMMUNICATION</a:t>
            </a:r>
            <a:endParaRPr sz="3000" dirty="0"/>
          </a:p>
        </p:txBody>
      </p:sp>
      <p:grpSp>
        <p:nvGrpSpPr>
          <p:cNvPr id="8" name="object 8"/>
          <p:cNvGrpSpPr/>
          <p:nvPr/>
        </p:nvGrpSpPr>
        <p:grpSpPr>
          <a:xfrm>
            <a:off x="91439" y="3800855"/>
            <a:ext cx="16805275" cy="6360160"/>
            <a:chOff x="91439" y="3800855"/>
            <a:chExt cx="16805275" cy="636016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8028" y="3800855"/>
              <a:ext cx="15148560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439" y="9852658"/>
              <a:ext cx="4543425" cy="307975"/>
            </a:xfrm>
            <a:custGeom>
              <a:avLst/>
              <a:gdLst/>
              <a:ahLst/>
              <a:cxnLst/>
              <a:rect l="l" t="t" r="r" b="b"/>
              <a:pathLst>
                <a:path w="4543425" h="307975">
                  <a:moveTo>
                    <a:pt x="4543044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4543044" y="307848"/>
                  </a:lnTo>
                  <a:lnTo>
                    <a:pt x="45430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0179" y="9876231"/>
            <a:ext cx="43611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aerial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view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research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station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of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NIBIO,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Norway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54024" y="4774691"/>
            <a:ext cx="652780" cy="2566670"/>
            <a:chOff x="954024" y="4774691"/>
            <a:chExt cx="652780" cy="256667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7864" y="6938771"/>
              <a:ext cx="408431" cy="4023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024" y="4774691"/>
              <a:ext cx="487680" cy="4389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2"/>
            <a:ext cx="18364200" cy="10287000"/>
            <a:chOff x="-38100" y="-2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756665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4947" y="2180844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4715255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4947" y="6829043"/>
              <a:ext cx="105155" cy="1051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88452" y="1011936"/>
              <a:ext cx="5013198" cy="12291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75464" y="1011936"/>
              <a:ext cx="4117085" cy="1229105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320910" y="4317"/>
            <a:ext cx="6962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30" dirty="0"/>
              <a:t>ACCETTAZIONE</a:t>
            </a:r>
            <a:r>
              <a:rPr sz="4000" spc="-90" dirty="0"/>
              <a:t> </a:t>
            </a:r>
            <a:r>
              <a:rPr sz="4000" spc="170" dirty="0"/>
              <a:t>DELLA</a:t>
            </a:r>
            <a:r>
              <a:rPr sz="4000" spc="-105" dirty="0"/>
              <a:t> </a:t>
            </a:r>
            <a:r>
              <a:rPr sz="4000" spc="165" dirty="0"/>
              <a:t>SEDE</a:t>
            </a:r>
            <a:endParaRPr sz="4000"/>
          </a:p>
        </p:txBody>
      </p:sp>
      <p:sp>
        <p:nvSpPr>
          <p:cNvPr id="13" name="object 13"/>
          <p:cNvSpPr txBox="1"/>
          <p:nvPr/>
        </p:nvSpPr>
        <p:spPr>
          <a:xfrm>
            <a:off x="8362314" y="572567"/>
            <a:ext cx="9544685" cy="8483733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475"/>
              </a:spcBef>
            </a:pPr>
            <a:r>
              <a:rPr sz="3200" spc="204" dirty="0">
                <a:solidFill>
                  <a:srgbClr val="B7DEE8"/>
                </a:solidFill>
                <a:latin typeface="Tahoma"/>
                <a:cs typeface="Tahoma"/>
              </a:rPr>
              <a:t>ACCEPTANCE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B7DEE8"/>
                </a:solidFill>
                <a:latin typeface="Tahoma"/>
                <a:cs typeface="Tahoma"/>
              </a:rPr>
              <a:t>OF</a:t>
            </a:r>
            <a:r>
              <a:rPr sz="3200" spc="-9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B7DEE8"/>
                </a:solidFill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B7DEE8"/>
                </a:solidFill>
                <a:latin typeface="Tahoma"/>
                <a:cs typeface="Tahoma"/>
              </a:rPr>
              <a:t>DESTINATION</a:t>
            </a:r>
            <a:endParaRPr sz="3200" dirty="0">
              <a:latin typeface="Tahoma"/>
              <a:cs typeface="Tahoma"/>
            </a:endParaRPr>
          </a:p>
          <a:p>
            <a:pPr marL="170815">
              <a:lnSpc>
                <a:spcPct val="100000"/>
              </a:lnSpc>
              <a:spcBef>
                <a:spcPts val="520"/>
              </a:spcBef>
            </a:pP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Concorso</a:t>
            </a:r>
            <a:r>
              <a:rPr sz="4400" b="1" spc="-70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D6E3BC"/>
                </a:solidFill>
                <a:latin typeface="Tahoma"/>
                <a:cs typeface="Tahoma"/>
              </a:rPr>
              <a:t>Sede</a:t>
            </a:r>
            <a:r>
              <a:rPr sz="4400" b="1" spc="-5" dirty="0">
                <a:solidFill>
                  <a:srgbClr val="D6E3BC"/>
                </a:solidFill>
                <a:latin typeface="Tahoma"/>
                <a:cs typeface="Tahoma"/>
              </a:rPr>
              <a:t> </a:t>
            </a:r>
            <a:r>
              <a:rPr sz="4400" b="1" spc="-10" dirty="0">
                <a:solidFill>
                  <a:srgbClr val="D6E3BC"/>
                </a:solidFill>
                <a:latin typeface="Tahoma"/>
                <a:cs typeface="Tahoma"/>
              </a:rPr>
              <a:t>Nominativa</a:t>
            </a:r>
            <a:endParaRPr sz="4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36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</a:t>
            </a:r>
            <a:r>
              <a:rPr sz="36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VINCITORE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</a:t>
            </a:r>
            <a:r>
              <a:rPr lang="it-IT"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lang="it-IT"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dovrà</a:t>
            </a:r>
            <a:r>
              <a:rPr lang="it-IT"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formalizzare</a:t>
            </a:r>
            <a:r>
              <a:rPr lang="it-IT"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lang="it-IT"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propria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accettazione</a:t>
            </a:r>
            <a:r>
              <a:rPr lang="it-IT"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compilando</a:t>
            </a:r>
            <a:r>
              <a:rPr lang="it-IT"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lang="it-IT" sz="36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Modulo</a:t>
            </a:r>
            <a:r>
              <a:rPr lang="it-IT" sz="3600" b="1" spc="-60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b="1" spc="-25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lang="it-IT" sz="36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Accettazione</a:t>
            </a:r>
            <a:r>
              <a:rPr lang="it-IT"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3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disponibile </a:t>
            </a:r>
            <a:r>
              <a:rPr lang="it-IT"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</a:t>
            </a:r>
            <a:r>
              <a:rPr lang="it-IT"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  <a:hlinkClick r:id="rId7"/>
              </a:rPr>
              <a:t>pagina di Ateneo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lang="it-IT" sz="36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inviandolo</a:t>
            </a:r>
            <a:r>
              <a:rPr lang="it-IT"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 </a:t>
            </a:r>
            <a:r>
              <a:rPr lang="it-IT" sz="3400" b="1" dirty="0">
                <a:solidFill>
                  <a:srgbClr val="0070C0"/>
                </a:solidFill>
                <a:highlight>
                  <a:srgbClr val="FFFF00"/>
                </a:highlight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erasmus@agraria.unifi.it 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entro</a:t>
            </a:r>
            <a:r>
              <a:rPr lang="it-IT" sz="3600" u="sng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scadenze</a:t>
            </a:r>
            <a:r>
              <a:rPr lang="it-IT" sz="3600" u="sng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</a:t>
            </a:r>
            <a:r>
              <a:rPr lang="it-IT" sz="3600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lang="it-IT" sz="3600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pagina</a:t>
            </a:r>
            <a:r>
              <a:rPr lang="it-IT" sz="36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lang="it-IT" sz="3600" u="sng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pubblicazione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dell’elenco</a:t>
            </a:r>
            <a:r>
              <a:rPr lang="it-IT" sz="3600" u="sng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dei</a:t>
            </a:r>
            <a:r>
              <a:rPr lang="it-IT" sz="3600" u="sng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vincitori </a:t>
            </a:r>
          </a:p>
          <a:p>
            <a:pPr marL="12700" marR="5080">
              <a:lnSpc>
                <a:spcPct val="100000"/>
              </a:lnSpc>
            </a:pPr>
            <a:endParaRPr lang="it-IT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75"/>
              </a:spcBef>
            </a:pPr>
            <a:r>
              <a:rPr lang="it-IT" sz="3000" b="1" dirty="0" err="1">
                <a:solidFill>
                  <a:srgbClr val="B7DEE8"/>
                </a:solidFill>
                <a:latin typeface="Tahoma"/>
                <a:cs typeface="Tahoma"/>
              </a:rPr>
              <a:t>If</a:t>
            </a:r>
            <a:r>
              <a:rPr lang="it-IT" sz="30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lang="it-IT" sz="3000" b="1" spc="-10" dirty="0">
                <a:solidFill>
                  <a:srgbClr val="B7DEE8"/>
                </a:solidFill>
                <a:latin typeface="Tahoma"/>
                <a:cs typeface="Tahoma"/>
              </a:rPr>
              <a:t>WINNER</a:t>
            </a:r>
            <a:endParaRPr lang="it-IT" sz="3000" dirty="0">
              <a:latin typeface="Tahoma"/>
              <a:cs typeface="Tahoma"/>
            </a:endParaRPr>
          </a:p>
          <a:p>
            <a:pPr marL="12700" marR="10160">
              <a:lnSpc>
                <a:spcPct val="100000"/>
              </a:lnSpc>
            </a:pP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30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formalise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acceptance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by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completing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the</a:t>
            </a:r>
            <a:r>
              <a:rPr sz="30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acceptance</a:t>
            </a:r>
            <a:r>
              <a:rPr sz="30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8"/>
              </a:rPr>
              <a:t>form</a:t>
            </a:r>
            <a:r>
              <a:rPr sz="3000" spc="-7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which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30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30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sent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25" dirty="0">
                <a:solidFill>
                  <a:srgbClr val="DBEDF4"/>
                </a:solidFill>
                <a:latin typeface="Tahoma"/>
                <a:cs typeface="Tahoma"/>
              </a:rPr>
              <a:t>to </a:t>
            </a:r>
            <a:r>
              <a:rPr sz="30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9"/>
              </a:rPr>
              <a:t>erasmus@agraria.unifi.it</a:t>
            </a:r>
            <a:r>
              <a:rPr sz="3000" spc="-6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deadlines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indicated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on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30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webpage</a:t>
            </a:r>
            <a:r>
              <a:rPr sz="30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publishing the</a:t>
            </a:r>
            <a:r>
              <a:rPr sz="30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30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30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DBEDF4"/>
                </a:solidFill>
                <a:latin typeface="Tahoma"/>
                <a:cs typeface="Tahoma"/>
              </a:rPr>
              <a:t>winners.</a:t>
            </a:r>
            <a:endParaRPr sz="30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0600" y="9796271"/>
            <a:ext cx="4840605" cy="401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2000" dirty="0">
                <a:latin typeface="Calibri"/>
                <a:cs typeface="Calibri"/>
              </a:rPr>
              <a:t>Universidad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Santiago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Compostela,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Spagna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68361" y="1155191"/>
            <a:ext cx="9556242" cy="6351270"/>
            <a:chOff x="7468361" y="1155191"/>
            <a:chExt cx="9556242" cy="6351270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78595" y="1155191"/>
              <a:ext cx="8446008" cy="457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3048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304800" y="60198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66481" y="2190750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381000" y="0"/>
                  </a:moveTo>
                  <a:lnTo>
                    <a:pt x="3810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81000" y="228600"/>
                  </a:lnTo>
                  <a:lnTo>
                    <a:pt x="381000" y="304800"/>
                  </a:lnTo>
                  <a:lnTo>
                    <a:pt x="533400" y="1524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66481" y="2190750"/>
              <a:ext cx="533400" cy="304800"/>
            </a:xfrm>
            <a:custGeom>
              <a:avLst/>
              <a:gdLst/>
              <a:ahLst/>
              <a:cxnLst/>
              <a:rect l="l" t="t" r="r" b="b"/>
              <a:pathLst>
                <a:path w="533400" h="304800">
                  <a:moveTo>
                    <a:pt x="0" y="76200"/>
                  </a:moveTo>
                  <a:lnTo>
                    <a:pt x="381000" y="76200"/>
                  </a:lnTo>
                  <a:lnTo>
                    <a:pt x="381000" y="0"/>
                  </a:lnTo>
                  <a:lnTo>
                    <a:pt x="533400" y="152400"/>
                  </a:lnTo>
                  <a:lnTo>
                    <a:pt x="381000" y="304800"/>
                  </a:lnTo>
                  <a:lnTo>
                    <a:pt x="3810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31138" y="6733030"/>
              <a:ext cx="408431" cy="4023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8031" rIns="0" bIns="0" rtlCol="0">
            <a:spAutoFit/>
          </a:bodyPr>
          <a:lstStyle/>
          <a:p>
            <a:pPr marL="5273675">
              <a:lnSpc>
                <a:spcPct val="100000"/>
              </a:lnSpc>
              <a:spcBef>
                <a:spcPts val="95"/>
              </a:spcBef>
            </a:pPr>
            <a:r>
              <a:rPr sz="4000" spc="135" dirty="0"/>
              <a:t>ACCETTAZIONE</a:t>
            </a:r>
            <a:r>
              <a:rPr sz="4000" spc="-95" dirty="0"/>
              <a:t> </a:t>
            </a:r>
            <a:r>
              <a:rPr sz="4000" spc="170" dirty="0"/>
              <a:t>DELLA</a:t>
            </a:r>
            <a:r>
              <a:rPr sz="4000" spc="-120" dirty="0"/>
              <a:t> </a:t>
            </a:r>
            <a:r>
              <a:rPr sz="4000" spc="170" dirty="0"/>
              <a:t>SEDE</a:t>
            </a:r>
            <a:endParaRPr sz="4000"/>
          </a:p>
          <a:p>
            <a:pPr marL="5249545">
              <a:lnSpc>
                <a:spcPct val="100000"/>
              </a:lnSpc>
              <a:spcBef>
                <a:spcPts val="60"/>
              </a:spcBef>
            </a:pPr>
            <a:r>
              <a:rPr sz="3200" spc="204" dirty="0">
                <a:solidFill>
                  <a:srgbClr val="B7DEE8"/>
                </a:solidFill>
              </a:rPr>
              <a:t>ACCEPTANCE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155" dirty="0">
                <a:solidFill>
                  <a:srgbClr val="B7DEE8"/>
                </a:solidFill>
              </a:rPr>
              <a:t>OF</a:t>
            </a:r>
            <a:r>
              <a:rPr sz="3200" spc="-95" dirty="0">
                <a:solidFill>
                  <a:srgbClr val="B7DEE8"/>
                </a:solidFill>
              </a:rPr>
              <a:t> </a:t>
            </a:r>
            <a:r>
              <a:rPr sz="3200" spc="75" dirty="0">
                <a:solidFill>
                  <a:srgbClr val="B7DEE8"/>
                </a:solidFill>
              </a:rPr>
              <a:t>THE</a:t>
            </a:r>
            <a:r>
              <a:rPr sz="3200" spc="-120" dirty="0">
                <a:solidFill>
                  <a:srgbClr val="B7DEE8"/>
                </a:solidFill>
              </a:rPr>
              <a:t> </a:t>
            </a:r>
            <a:r>
              <a:rPr sz="3200" spc="-10" dirty="0">
                <a:solidFill>
                  <a:srgbClr val="B7DEE8"/>
                </a:solidFill>
              </a:rPr>
              <a:t>DESTINATION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0996" y="1368552"/>
            <a:ext cx="8446008" cy="4572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32713" y="2095754"/>
            <a:ext cx="947419" cy="391160"/>
            <a:chOff x="632713" y="2095754"/>
            <a:chExt cx="947419" cy="391160"/>
          </a:xfrm>
        </p:grpSpPr>
        <p:sp>
          <p:nvSpPr>
            <p:cNvPr id="5" name="object 5"/>
            <p:cNvSpPr/>
            <p:nvPr/>
          </p:nvSpPr>
          <p:spPr>
            <a:xfrm>
              <a:off x="645413" y="2108454"/>
              <a:ext cx="922019" cy="365760"/>
            </a:xfrm>
            <a:custGeom>
              <a:avLst/>
              <a:gdLst/>
              <a:ahLst/>
              <a:cxnLst/>
              <a:rect l="l" t="t" r="r" b="b"/>
              <a:pathLst>
                <a:path w="922019" h="365760">
                  <a:moveTo>
                    <a:pt x="739140" y="0"/>
                  </a:moveTo>
                  <a:lnTo>
                    <a:pt x="739140" y="91440"/>
                  </a:lnTo>
                  <a:lnTo>
                    <a:pt x="0" y="91440"/>
                  </a:lnTo>
                  <a:lnTo>
                    <a:pt x="0" y="274320"/>
                  </a:lnTo>
                  <a:lnTo>
                    <a:pt x="739140" y="274320"/>
                  </a:lnTo>
                  <a:lnTo>
                    <a:pt x="739140" y="365760"/>
                  </a:lnTo>
                  <a:lnTo>
                    <a:pt x="922019" y="182879"/>
                  </a:lnTo>
                  <a:lnTo>
                    <a:pt x="739140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5413" y="2108454"/>
              <a:ext cx="922019" cy="365760"/>
            </a:xfrm>
            <a:custGeom>
              <a:avLst/>
              <a:gdLst/>
              <a:ahLst/>
              <a:cxnLst/>
              <a:rect l="l" t="t" r="r" b="b"/>
              <a:pathLst>
                <a:path w="922019" h="365760">
                  <a:moveTo>
                    <a:pt x="0" y="91440"/>
                  </a:moveTo>
                  <a:lnTo>
                    <a:pt x="739140" y="91440"/>
                  </a:lnTo>
                  <a:lnTo>
                    <a:pt x="739140" y="0"/>
                  </a:lnTo>
                  <a:lnTo>
                    <a:pt x="922019" y="182879"/>
                  </a:lnTo>
                  <a:lnTo>
                    <a:pt x="739140" y="365760"/>
                  </a:lnTo>
                  <a:lnTo>
                    <a:pt x="739140" y="274320"/>
                  </a:lnTo>
                  <a:lnTo>
                    <a:pt x="0" y="274320"/>
                  </a:lnTo>
                  <a:lnTo>
                    <a:pt x="0" y="91440"/>
                  </a:lnTo>
                  <a:close/>
                </a:path>
              </a:pathLst>
            </a:custGeom>
            <a:ln w="25399">
              <a:solidFill>
                <a:srgbClr val="EBF0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460" y="5795771"/>
            <a:ext cx="638555" cy="62788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935480" y="1486661"/>
            <a:ext cx="14234160" cy="7728965"/>
            <a:chOff x="1935480" y="1486661"/>
            <a:chExt cx="14234160" cy="7728965"/>
          </a:xfrm>
        </p:grpSpPr>
        <p:sp>
          <p:nvSpPr>
            <p:cNvPr id="9" name="object 9"/>
            <p:cNvSpPr/>
            <p:nvPr/>
          </p:nvSpPr>
          <p:spPr>
            <a:xfrm>
              <a:off x="7468361" y="1486661"/>
              <a:ext cx="304800" cy="6019800"/>
            </a:xfrm>
            <a:custGeom>
              <a:avLst/>
              <a:gdLst/>
              <a:ahLst/>
              <a:cxnLst/>
              <a:rect l="l" t="t" r="r" b="b"/>
              <a:pathLst>
                <a:path w="304800" h="6019800">
                  <a:moveTo>
                    <a:pt x="0" y="6019800"/>
                  </a:moveTo>
                  <a:lnTo>
                    <a:pt x="304800" y="601980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5480" y="5795771"/>
              <a:ext cx="14234160" cy="3419855"/>
            </a:xfrm>
            <a:prstGeom prst="rect">
              <a:avLst/>
            </a:prstGeom>
          </p:spPr>
        </p:pic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58990607-14FB-46DB-A41F-98C3104219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854" y="1664863"/>
            <a:ext cx="14234161" cy="35209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43"/>
            <a:ext cx="18272760" cy="9409430"/>
          </a:xfrm>
          <a:custGeom>
            <a:avLst/>
            <a:gdLst/>
            <a:ahLst/>
            <a:cxnLst/>
            <a:rect l="l" t="t" r="r" b="b"/>
            <a:pathLst>
              <a:path w="18272760" h="9409430">
                <a:moveTo>
                  <a:pt x="0" y="9409176"/>
                </a:moveTo>
                <a:lnTo>
                  <a:pt x="18272760" y="9409176"/>
                </a:lnTo>
                <a:lnTo>
                  <a:pt x="18272760" y="0"/>
                </a:lnTo>
                <a:lnTo>
                  <a:pt x="0" y="0"/>
                </a:lnTo>
                <a:lnTo>
                  <a:pt x="0" y="9409176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8288000" cy="10287255"/>
            <a:chOff x="0" y="-1"/>
            <a:chExt cx="18288000" cy="10287255"/>
          </a:xfrm>
        </p:grpSpPr>
        <p:sp>
          <p:nvSpPr>
            <p:cNvPr id="4" name="object 4"/>
            <p:cNvSpPr/>
            <p:nvPr/>
          </p:nvSpPr>
          <p:spPr>
            <a:xfrm>
              <a:off x="0" y="9534144"/>
              <a:ext cx="18288000" cy="753110"/>
            </a:xfrm>
            <a:custGeom>
              <a:avLst/>
              <a:gdLst/>
              <a:ahLst/>
              <a:cxnLst/>
              <a:rect l="l" t="t" r="r" b="b"/>
              <a:pathLst>
                <a:path w="18288000" h="753109">
                  <a:moveTo>
                    <a:pt x="18288000" y="0"/>
                  </a:moveTo>
                  <a:lnTo>
                    <a:pt x="0" y="0"/>
                  </a:lnTo>
                  <a:lnTo>
                    <a:pt x="0" y="752601"/>
                  </a:lnTo>
                  <a:lnTo>
                    <a:pt x="18288000" y="752601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09376" y="-1"/>
              <a:ext cx="7278624" cy="102869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04550" y="758"/>
              <a:ext cx="0" cy="10286365"/>
            </a:xfrm>
            <a:custGeom>
              <a:avLst/>
              <a:gdLst/>
              <a:ahLst/>
              <a:cxnLst/>
              <a:rect l="l" t="t" r="r" b="b"/>
              <a:pathLst>
                <a:path h="10286365">
                  <a:moveTo>
                    <a:pt x="0" y="0"/>
                  </a:moveTo>
                  <a:lnTo>
                    <a:pt x="0" y="10286241"/>
                  </a:lnTo>
                </a:path>
              </a:pathLst>
            </a:custGeom>
            <a:ln w="9525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409176"/>
              <a:ext cx="18288000" cy="76200"/>
            </a:xfrm>
            <a:custGeom>
              <a:avLst/>
              <a:gdLst/>
              <a:ahLst/>
              <a:cxnLst/>
              <a:rect l="l" t="t" r="r" b="b"/>
              <a:pathLst>
                <a:path w="18288000" h="76200">
                  <a:moveTo>
                    <a:pt x="18288000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8287999" y="762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EAF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3341" y="1333500"/>
              <a:ext cx="9008745" cy="0"/>
            </a:xfrm>
            <a:custGeom>
              <a:avLst/>
              <a:gdLst/>
              <a:ahLst/>
              <a:cxnLst/>
              <a:rect l="l" t="t" r="r" b="b"/>
              <a:pathLst>
                <a:path w="9008745">
                  <a:moveTo>
                    <a:pt x="0" y="0"/>
                  </a:moveTo>
                  <a:lnTo>
                    <a:pt x="9008364" y="0"/>
                  </a:lnTo>
                </a:path>
              </a:pathLst>
            </a:custGeom>
            <a:ln w="762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14400" y="182371"/>
            <a:ext cx="3256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>
                <a:solidFill>
                  <a:srgbClr val="C2D49B"/>
                </a:solidFill>
              </a:rPr>
              <a:t>FINALITÀ</a:t>
            </a:r>
            <a:endParaRPr sz="6000" dirty="0"/>
          </a:p>
        </p:txBody>
      </p:sp>
      <p:sp>
        <p:nvSpPr>
          <p:cNvPr id="19" name="object 19"/>
          <p:cNvSpPr txBox="1"/>
          <p:nvPr/>
        </p:nvSpPr>
        <p:spPr>
          <a:xfrm>
            <a:off x="7696200" y="182371"/>
            <a:ext cx="2668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95" dirty="0">
                <a:solidFill>
                  <a:srgbClr val="DBEDF4"/>
                </a:solidFill>
                <a:latin typeface="Tahoma"/>
                <a:cs typeface="Tahoma"/>
              </a:rPr>
              <a:t>PURPOSE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9845" y="1522924"/>
            <a:ext cx="8412734" cy="74045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it-IT" sz="3600" b="1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 neolaureato deve essere ancora iscritto* al momento della candidatura</a:t>
            </a:r>
            <a:r>
              <a:rPr lang="it-IT"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al presente Bando di mobilità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algn="l">
              <a:lnSpc>
                <a:spcPct val="100000"/>
              </a:lnSpc>
              <a:spcBef>
                <a:spcPts val="100"/>
              </a:spcBef>
            </a:pPr>
            <a:r>
              <a:rPr lang="it-IT" sz="28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*ossia non aver conseguito il titolo</a:t>
            </a:r>
            <a:endParaRPr lang="it-IT" sz="28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36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800" b="1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800" b="1" dirty="0">
                <a:solidFill>
                  <a:srgbClr val="DBEDF4"/>
                </a:solidFill>
                <a:latin typeface="Tahoma"/>
                <a:cs typeface="Tahoma"/>
              </a:rPr>
              <a:t>The graduate must still be enrolled</a:t>
            </a:r>
            <a:r>
              <a:rPr lang="en-US" sz="2800" dirty="0">
                <a:solidFill>
                  <a:srgbClr val="DBEDF4"/>
                </a:solidFill>
                <a:latin typeface="Tahoma"/>
                <a:cs typeface="Tahoma"/>
              </a:rPr>
              <a:t>* </a:t>
            </a:r>
            <a:r>
              <a:rPr lang="en-US" sz="2800" b="1" dirty="0">
                <a:solidFill>
                  <a:srgbClr val="DBEDF4"/>
                </a:solidFill>
                <a:latin typeface="Tahoma"/>
                <a:cs typeface="Tahoma"/>
              </a:rPr>
              <a:t>at the time of applying</a:t>
            </a:r>
            <a:r>
              <a:rPr lang="en-US" sz="2800" dirty="0">
                <a:solidFill>
                  <a:srgbClr val="DBEDF4"/>
                </a:solidFill>
                <a:latin typeface="Tahoma"/>
                <a:cs typeface="Tahoma"/>
              </a:rPr>
              <a:t> for this Call for Mobility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US" sz="28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*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that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is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not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having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400" dirty="0" err="1">
                <a:solidFill>
                  <a:srgbClr val="DBEDF4"/>
                </a:solidFill>
                <a:latin typeface="Tahoma"/>
                <a:cs typeface="Tahoma"/>
              </a:rPr>
              <a:t>obtained</a:t>
            </a:r>
            <a:r>
              <a:rPr lang="it-IT" sz="2400" dirty="0">
                <a:solidFill>
                  <a:srgbClr val="DBEDF4"/>
                </a:solidFill>
                <a:latin typeface="Tahoma"/>
                <a:cs typeface="Tahoma"/>
              </a:rPr>
              <a:t> a degree </a:t>
            </a: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600" b="0" i="0" u="none" strike="noStrike" kern="0" cap="none" spc="0" normalizeH="0" baseline="0" noProof="0" dirty="0">
              <a:ln>
                <a:noFill/>
              </a:ln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it-IT" sz="28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691871" y="9671304"/>
            <a:ext cx="4754880" cy="320040"/>
          </a:xfrm>
          <a:prstGeom prst="rect">
            <a:avLst/>
          </a:prstGeom>
          <a:solidFill>
            <a:srgbClr val="EAF0DD"/>
          </a:solidFill>
        </p:spPr>
        <p:txBody>
          <a:bodyPr vert="horz" wrap="square" lIns="0" tIns="0" rIns="0" bIns="0" rtlCol="0">
            <a:spAutoFit/>
          </a:bodyPr>
          <a:lstStyle/>
          <a:p>
            <a:pPr marL="13970">
              <a:lnSpc>
                <a:spcPts val="2355"/>
              </a:lnSpc>
            </a:pPr>
            <a:r>
              <a:rPr sz="2000" spc="95" dirty="0">
                <a:latin typeface="Tahoma"/>
                <a:cs typeface="Tahoma"/>
              </a:rPr>
              <a:t>Czech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Life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Sciences,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Praga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131246" y="1607764"/>
            <a:ext cx="554735" cy="5393690"/>
            <a:chOff x="1070898" y="2934461"/>
            <a:chExt cx="554735" cy="5393690"/>
          </a:xfrm>
        </p:grpSpPr>
        <p:sp>
          <p:nvSpPr>
            <p:cNvPr id="23" name="object 23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7374" y="293446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181356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181356" y="275843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7770" y="3870197"/>
              <a:ext cx="181610" cy="276225"/>
            </a:xfrm>
            <a:custGeom>
              <a:avLst/>
              <a:gdLst/>
              <a:ahLst/>
              <a:cxnLst/>
              <a:rect l="l" t="t" r="r" b="b"/>
              <a:pathLst>
                <a:path w="181609" h="276225">
                  <a:moveTo>
                    <a:pt x="0" y="275843"/>
                  </a:moveTo>
                  <a:lnTo>
                    <a:pt x="181356" y="275843"/>
                  </a:lnTo>
                  <a:lnTo>
                    <a:pt x="181356" y="0"/>
                  </a:lnTo>
                  <a:lnTo>
                    <a:pt x="0" y="0"/>
                  </a:lnTo>
                  <a:lnTo>
                    <a:pt x="0" y="275843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30480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304800" y="262127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19962" y="6389370"/>
              <a:ext cx="304800" cy="262255"/>
            </a:xfrm>
            <a:custGeom>
              <a:avLst/>
              <a:gdLst/>
              <a:ahLst/>
              <a:cxnLst/>
              <a:rect l="l" t="t" r="r" b="b"/>
              <a:pathLst>
                <a:path w="304800" h="262254">
                  <a:moveTo>
                    <a:pt x="0" y="262127"/>
                  </a:moveTo>
                  <a:lnTo>
                    <a:pt x="304800" y="262127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52906" y="8116061"/>
              <a:ext cx="231775" cy="212090"/>
            </a:xfrm>
            <a:custGeom>
              <a:avLst/>
              <a:gdLst/>
              <a:ahLst/>
              <a:cxnLst/>
              <a:rect l="l" t="t" r="r" b="b"/>
              <a:pathLst>
                <a:path w="231775" h="212090">
                  <a:moveTo>
                    <a:pt x="231647" y="0"/>
                  </a:moveTo>
                  <a:lnTo>
                    <a:pt x="0" y="0"/>
                  </a:lnTo>
                  <a:lnTo>
                    <a:pt x="0" y="211836"/>
                  </a:lnTo>
                  <a:lnTo>
                    <a:pt x="231647" y="211836"/>
                  </a:lnTo>
                  <a:lnTo>
                    <a:pt x="23164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170687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70687" y="237744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77874" y="4732782"/>
              <a:ext cx="170815" cy="238125"/>
            </a:xfrm>
            <a:custGeom>
              <a:avLst/>
              <a:gdLst/>
              <a:ahLst/>
              <a:cxnLst/>
              <a:rect l="l" t="t" r="r" b="b"/>
              <a:pathLst>
                <a:path w="170815" h="238125">
                  <a:moveTo>
                    <a:pt x="0" y="237744"/>
                  </a:moveTo>
                  <a:lnTo>
                    <a:pt x="170687" y="237744"/>
                  </a:lnTo>
                  <a:lnTo>
                    <a:pt x="170687" y="0"/>
                  </a:lnTo>
                  <a:lnTo>
                    <a:pt x="0" y="0"/>
                  </a:lnTo>
                  <a:lnTo>
                    <a:pt x="0" y="237744"/>
                  </a:lnTo>
                  <a:close/>
                </a:path>
              </a:pathLst>
            </a:custGeom>
            <a:ln w="25399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0898" y="7493327"/>
              <a:ext cx="554735" cy="542543"/>
            </a:xfrm>
            <a:prstGeom prst="rect">
              <a:avLst/>
            </a:prstGeom>
          </p:spPr>
        </p:pic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822326C0-565A-4A2F-ACDB-71437E058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194" r="89985">
                        <a14:foregroundMark x1="10167" y1="32333" x2="3187" y2="36167"/>
                        <a14:foregroundMark x1="3187" y1="36167" x2="13505" y2="81667"/>
                        <a14:foregroundMark x1="13505" y1="81667" x2="23217" y2="83167"/>
                        <a14:foregroundMark x1="23217" y1="83167" x2="90440" y2="68500"/>
                        <a14:foregroundMark x1="90440" y1="68500" x2="98027" y2="62833"/>
                        <a14:foregroundMark x1="98027" y1="62833" x2="89074" y2="32000"/>
                        <a14:foregroundMark x1="89074" y1="32000" x2="94992" y2="45000"/>
                        <a14:foregroundMark x1="94992" y1="45000" x2="95903" y2="54333"/>
                        <a14:foregroundMark x1="95903" y1="54333" x2="88164" y2="17833"/>
                        <a14:foregroundMark x1="88164" y1="17833" x2="76328" y2="16500"/>
                        <a14:foregroundMark x1="76328" y1="16500" x2="8194" y2="31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02269">
            <a:off x="7679132" y="2843512"/>
            <a:ext cx="2929737" cy="266743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6083C62-A654-4A17-AB71-8333CC6E5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48600" y="6718804"/>
            <a:ext cx="3450334" cy="300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085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366554"/>
              <a:ext cx="18288000" cy="5946140"/>
            </a:xfrm>
            <a:custGeom>
              <a:avLst/>
              <a:gdLst/>
              <a:ahLst/>
              <a:cxnLst/>
              <a:rect l="l" t="t" r="r" b="b"/>
              <a:pathLst>
                <a:path w="18288000" h="5946140">
                  <a:moveTo>
                    <a:pt x="18288000" y="0"/>
                  </a:moveTo>
                  <a:lnTo>
                    <a:pt x="0" y="0"/>
                  </a:lnTo>
                  <a:lnTo>
                    <a:pt x="0" y="5946140"/>
                  </a:lnTo>
                  <a:lnTo>
                    <a:pt x="18288000" y="594614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1411" y="3438368"/>
            <a:ext cx="11584305" cy="112210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3600" b="1" spc="-60" dirty="0">
                <a:solidFill>
                  <a:srgbClr val="ADC390"/>
                </a:solidFill>
                <a:latin typeface="Tahoma"/>
                <a:cs typeface="Tahoma"/>
              </a:rPr>
              <a:t>PUBBLICAZIONE</a:t>
            </a:r>
            <a:r>
              <a:rPr sz="3600" b="1" spc="-6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ADC390"/>
                </a:solidFill>
                <a:latin typeface="Tahoma"/>
                <a:cs typeface="Tahoma"/>
              </a:rPr>
              <a:t>DELLA</a:t>
            </a:r>
            <a:r>
              <a:rPr sz="3600" b="1" spc="-8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70" dirty="0">
                <a:solidFill>
                  <a:srgbClr val="ADC390"/>
                </a:solidFill>
                <a:latin typeface="Tahoma"/>
                <a:cs typeface="Tahoma"/>
              </a:rPr>
              <a:t>GRADUATORIA</a:t>
            </a:r>
            <a:r>
              <a:rPr sz="3600" b="1" spc="-110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165" dirty="0">
                <a:solidFill>
                  <a:srgbClr val="ADC390"/>
                </a:solidFill>
                <a:latin typeface="Tahoma"/>
                <a:cs typeface="Tahoma"/>
              </a:rPr>
              <a:t>DEFINITIVA</a:t>
            </a:r>
            <a:endParaRPr sz="3600" dirty="0">
              <a:solidFill>
                <a:srgbClr val="ADC390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  <a:tabLst>
                <a:tab pos="4142740" algn="l"/>
              </a:tabLst>
            </a:pP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PUBLICATION</a:t>
            </a:r>
            <a:r>
              <a:rPr sz="2800" b="1" spc="-14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spc="-25" dirty="0">
                <a:solidFill>
                  <a:srgbClr val="C5D7F0"/>
                </a:solidFill>
                <a:latin typeface="Tahoma"/>
                <a:cs typeface="Tahoma"/>
              </a:rPr>
              <a:t>OF</a:t>
            </a:r>
            <a:r>
              <a:rPr lang="it-IT" sz="2800" b="1" spc="-25" dirty="0">
                <a:solidFill>
                  <a:srgbClr val="C5D7F0"/>
                </a:solidFill>
              </a:rPr>
              <a:t> </a:t>
            </a: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THE</a:t>
            </a:r>
            <a:r>
              <a:rPr sz="2800" b="1" spc="-10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FINAL</a:t>
            </a:r>
            <a:r>
              <a:rPr sz="2800" b="1" spc="-85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C5D7F0"/>
                </a:solidFill>
                <a:latin typeface="Tahoma"/>
                <a:cs typeface="Tahoma"/>
              </a:rPr>
              <a:t>RANKING</a:t>
            </a:r>
            <a:r>
              <a:rPr sz="2800" b="1" spc="-90" dirty="0">
                <a:solidFill>
                  <a:srgbClr val="C5D7F0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C5D7F0"/>
                </a:solidFill>
                <a:latin typeface="Tahoma"/>
                <a:cs typeface="Tahoma"/>
              </a:rPr>
              <a:t>LIST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9710" y="4921961"/>
            <a:ext cx="16005175" cy="39658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7325" marR="179070" indent="-3810" algn="ctr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solidFill>
                  <a:srgbClr val="ADC390"/>
                </a:solidFill>
                <a:latin typeface="Tahoma"/>
                <a:cs typeface="Tahoma"/>
              </a:rPr>
              <a:t>A</a:t>
            </a:r>
            <a:r>
              <a:rPr sz="3600" b="1" spc="-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125" dirty="0">
                <a:solidFill>
                  <a:srgbClr val="ADC390"/>
                </a:solidFill>
                <a:latin typeface="Tahoma"/>
                <a:cs typeface="Tahoma"/>
              </a:rPr>
              <a:t>partire</a:t>
            </a:r>
            <a:r>
              <a:rPr sz="3600" b="1" spc="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ADC390"/>
                </a:solidFill>
                <a:latin typeface="Tahoma"/>
                <a:cs typeface="Tahoma"/>
              </a:rPr>
              <a:t>da</a:t>
            </a:r>
            <a:r>
              <a:rPr sz="3600" b="1" spc="-5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lang="it-IT" sz="3600" b="1" spc="-5" dirty="0">
                <a:solidFill>
                  <a:srgbClr val="ADC390"/>
                </a:solidFill>
                <a:latin typeface="Tahoma"/>
                <a:cs typeface="Tahoma"/>
              </a:rPr>
              <a:t>metà </a:t>
            </a:r>
            <a:r>
              <a:rPr sz="3600" b="1" spc="-110" dirty="0">
                <a:solidFill>
                  <a:srgbClr val="ADC390"/>
                </a:solidFill>
                <a:latin typeface="Tahoma"/>
                <a:cs typeface="Tahoma"/>
              </a:rPr>
              <a:t>GIUGNO</a:t>
            </a:r>
            <a:r>
              <a:rPr sz="3600" b="1" spc="-10" dirty="0">
                <a:solidFill>
                  <a:srgbClr val="ADC390"/>
                </a:solidFill>
                <a:latin typeface="Tahoma"/>
                <a:cs typeface="Tahoma"/>
              </a:rPr>
              <a:t> </a:t>
            </a:r>
            <a:r>
              <a:rPr sz="3600" b="1" spc="-240" dirty="0" smtClean="0">
                <a:solidFill>
                  <a:srgbClr val="ADC390"/>
                </a:solidFill>
                <a:latin typeface="Tahoma"/>
                <a:cs typeface="Tahoma"/>
              </a:rPr>
              <a:t>202</a:t>
            </a:r>
            <a:r>
              <a:rPr lang="it-IT" sz="3600" b="1" spc="-240" dirty="0" smtClean="0">
                <a:solidFill>
                  <a:srgbClr val="ADC390"/>
                </a:solidFill>
                <a:latin typeface="Tahoma"/>
                <a:cs typeface="Tahoma"/>
              </a:rPr>
              <a:t>6</a:t>
            </a:r>
            <a:r>
              <a:rPr sz="3600" spc="-240" dirty="0" smtClean="0">
                <a:solidFill>
                  <a:srgbClr val="EBF0DE"/>
                </a:solidFill>
                <a:latin typeface="Tahoma"/>
                <a:cs typeface="Tahoma"/>
              </a:rPr>
              <a:t>,</a:t>
            </a:r>
            <a:r>
              <a:rPr sz="3600" spc="-85" dirty="0" smtClean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verrà</a:t>
            </a:r>
            <a:r>
              <a:rPr sz="36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latin typeface="Tahoma"/>
                <a:cs typeface="Tahoma"/>
              </a:rPr>
              <a:t>pubblicato</a:t>
            </a:r>
            <a:r>
              <a:rPr sz="3600" spc="-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sul</a:t>
            </a:r>
            <a:r>
              <a:rPr sz="3600" spc="-8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sito</a:t>
            </a:r>
            <a:r>
              <a:rPr sz="36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dell’Ateneo</a:t>
            </a:r>
            <a:r>
              <a:rPr sz="3600" spc="-4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200" dirty="0">
                <a:solidFill>
                  <a:srgbClr val="EBF0DE"/>
                </a:solidFill>
                <a:latin typeface="Tahoma"/>
                <a:cs typeface="Tahoma"/>
              </a:rPr>
              <a:t>(a</a:t>
            </a:r>
            <a:r>
              <a:rPr sz="3600" spc="-4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  <a:hlinkClick r:id="rId3"/>
              </a:rPr>
              <a:t>questo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  <a:hlinkClick r:id="rId3"/>
              </a:rPr>
              <a:t> </a:t>
            </a:r>
            <a:r>
              <a:rPr sz="3600" spc="-10" dirty="0" err="1">
                <a:solidFill>
                  <a:srgbClr val="EBF0DE"/>
                </a:solidFill>
                <a:latin typeface="Tahoma"/>
                <a:cs typeface="Tahoma"/>
                <a:hlinkClick r:id="rId3"/>
              </a:rPr>
              <a:t>indirizzo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lang="it-IT" sz="3600" spc="-10" dirty="0">
                <a:solidFill>
                  <a:srgbClr val="EBF0DE"/>
                </a:solidFill>
                <a:latin typeface="Tahoma"/>
                <a:cs typeface="Tahoma"/>
              </a:rPr>
              <a:t>) </a:t>
            </a:r>
            <a:r>
              <a:rPr sz="3600" u="sng" spc="-125" dirty="0" err="1">
                <a:solidFill>
                  <a:srgbClr val="ADC390"/>
                </a:solidFill>
                <a:latin typeface="Tahoma"/>
                <a:cs typeface="Tahoma"/>
              </a:rPr>
              <a:t>l’Elenco</a:t>
            </a:r>
            <a:r>
              <a:rPr sz="3600" u="sng" spc="-125" dirty="0">
                <a:solidFill>
                  <a:srgbClr val="ADC390"/>
                </a:solidFill>
                <a:latin typeface="Tahoma"/>
                <a:cs typeface="Tahoma"/>
              </a:rPr>
              <a:t> definitivo degli studenti vincitori</a:t>
            </a:r>
            <a:r>
              <a:rPr sz="3600" spc="-114" dirty="0">
                <a:solidFill>
                  <a:srgbClr val="EBF0DE"/>
                </a:solidFill>
                <a:latin typeface="Tahoma"/>
                <a:cs typeface="Tahoma"/>
              </a:rPr>
              <a:t>,</a:t>
            </a:r>
            <a:r>
              <a:rPr sz="3600" spc="-12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95" dirty="0">
                <a:solidFill>
                  <a:srgbClr val="EBF0DE"/>
                </a:solidFill>
                <a:latin typeface="Tahoma"/>
                <a:cs typeface="Tahoma"/>
              </a:rPr>
              <a:t>con</a:t>
            </a:r>
            <a:r>
              <a:rPr sz="3600" spc="-9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indicate</a:t>
            </a:r>
            <a:r>
              <a:rPr sz="36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latin typeface="Tahoma"/>
                <a:cs typeface="Tahoma"/>
              </a:rPr>
              <a:t>sedi</a:t>
            </a:r>
            <a:r>
              <a:rPr sz="3600" spc="-9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e</a:t>
            </a:r>
            <a:r>
              <a:rPr sz="3600" spc="-9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numero</a:t>
            </a:r>
            <a:r>
              <a:rPr sz="3600" spc="-13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di</a:t>
            </a:r>
            <a:r>
              <a:rPr sz="3600" spc="-9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mensilità </a:t>
            </a:r>
            <a:r>
              <a:rPr sz="3600" spc="-10" dirty="0" err="1">
                <a:solidFill>
                  <a:srgbClr val="EBF0DE"/>
                </a:solidFill>
                <a:latin typeface="Tahoma"/>
                <a:cs typeface="Tahoma"/>
              </a:rPr>
              <a:t>assegnate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.</a:t>
            </a:r>
            <a:r>
              <a:rPr lang="it-IT" sz="3600" spc="-1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</a:p>
          <a:p>
            <a:pPr marL="187325" marR="179070" indent="-3810" algn="ctr">
              <a:lnSpc>
                <a:spcPct val="100000"/>
              </a:lnSpc>
              <a:spcBef>
                <a:spcPts val="105"/>
              </a:spcBef>
            </a:pPr>
            <a:endParaRPr sz="3600" dirty="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endParaRPr lang="it-IT" sz="2800" b="1" spc="-110" dirty="0">
              <a:solidFill>
                <a:srgbClr val="B7DEE8"/>
              </a:solidFill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</a:pPr>
            <a:r>
              <a:rPr sz="2800" b="1" spc="-110" dirty="0">
                <a:solidFill>
                  <a:srgbClr val="B7DEE8"/>
                </a:solidFill>
                <a:latin typeface="Tahoma"/>
                <a:cs typeface="Tahoma"/>
              </a:rPr>
              <a:t>Starting</a:t>
            </a:r>
            <a:r>
              <a:rPr sz="2800" b="1" spc="-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spc="-114" dirty="0">
                <a:solidFill>
                  <a:srgbClr val="B7DEE8"/>
                </a:solidFill>
                <a:latin typeface="Tahoma"/>
                <a:cs typeface="Tahoma"/>
              </a:rPr>
              <a:t>from</a:t>
            </a:r>
            <a:r>
              <a:rPr lang="it-IT" sz="2800" b="1" spc="-114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lang="it-IT" sz="2800" b="1" spc="-114" dirty="0" err="1">
                <a:solidFill>
                  <a:srgbClr val="B7DEE8"/>
                </a:solidFill>
                <a:latin typeface="Tahoma"/>
                <a:cs typeface="Tahoma"/>
              </a:rPr>
              <a:t>mid</a:t>
            </a:r>
            <a:r>
              <a:rPr sz="2800" b="1" spc="-5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B7DEE8"/>
                </a:solidFill>
                <a:latin typeface="Tahoma"/>
                <a:cs typeface="Tahoma"/>
              </a:rPr>
              <a:t>JUNE</a:t>
            </a:r>
            <a:r>
              <a:rPr sz="2800" b="1" spc="-3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b="1" spc="-229" dirty="0" smtClean="0">
                <a:solidFill>
                  <a:srgbClr val="B7DEE8"/>
                </a:solidFill>
                <a:latin typeface="Tahoma"/>
                <a:cs typeface="Tahoma"/>
              </a:rPr>
              <a:t>202</a:t>
            </a:r>
            <a:r>
              <a:rPr lang="it-IT" sz="2800" b="1" spc="-229" dirty="0" smtClean="0">
                <a:solidFill>
                  <a:srgbClr val="B7DEE8"/>
                </a:solidFill>
                <a:latin typeface="Tahoma"/>
                <a:cs typeface="Tahoma"/>
              </a:rPr>
              <a:t>6</a:t>
            </a:r>
            <a:r>
              <a:rPr sz="2800" spc="-229" dirty="0" smtClean="0">
                <a:solidFill>
                  <a:srgbClr val="DBEDF4"/>
                </a:solidFill>
                <a:latin typeface="Tahoma"/>
                <a:cs typeface="Tahoma"/>
              </a:rPr>
              <a:t>,</a:t>
            </a:r>
            <a:r>
              <a:rPr sz="2800" spc="-110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DBEDF4"/>
                </a:solidFill>
                <a:latin typeface="Tahoma"/>
                <a:cs typeface="Tahoma"/>
              </a:rPr>
              <a:t>final</a:t>
            </a:r>
            <a:r>
              <a:rPr sz="2800" u="sng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latin typeface="Tahoma"/>
                <a:cs typeface="Tahoma"/>
              </a:rPr>
              <a:t>list</a:t>
            </a:r>
            <a:r>
              <a:rPr sz="2800" u="sng" spc="-1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u="sng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latin typeface="Tahoma"/>
                <a:cs typeface="Tahoma"/>
              </a:rPr>
              <a:t>winners</a:t>
            </a:r>
            <a:r>
              <a:rPr sz="2800" u="sng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Erasmus+</a:t>
            </a:r>
            <a:r>
              <a:rPr sz="28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2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5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/2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6</a:t>
            </a:r>
            <a:r>
              <a:rPr sz="2800" spc="-114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mobility,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including</a:t>
            </a:r>
            <a:r>
              <a:rPr sz="28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destinations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and the</a:t>
            </a:r>
            <a:r>
              <a:rPr sz="2800" spc="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months allocated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800" spc="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DBEDF4"/>
                </a:solidFill>
                <a:latin typeface="Tahoma"/>
                <a:cs typeface="Tahoma"/>
              </a:rPr>
              <a:t>each</a:t>
            </a:r>
            <a:r>
              <a:rPr sz="2800" spc="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winner,</a:t>
            </a:r>
            <a:r>
              <a:rPr sz="2800" spc="-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will</a:t>
            </a:r>
            <a:r>
              <a:rPr sz="28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 published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on </a:t>
            </a:r>
            <a:r>
              <a:rPr sz="28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the</a:t>
            </a:r>
            <a:r>
              <a:rPr sz="2800" spc="-2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University</a:t>
            </a:r>
            <a:r>
              <a:rPr sz="2800" u="sng" spc="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website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39368" y="4794503"/>
            <a:ext cx="14008607" cy="3189733"/>
            <a:chOff x="1039368" y="4794503"/>
            <a:chExt cx="14008607" cy="3189733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97451" y="4794503"/>
              <a:ext cx="11050524" cy="457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368" y="5007863"/>
              <a:ext cx="560832" cy="3657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5568" y="7581900"/>
              <a:ext cx="408432" cy="40233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662916" y="9742931"/>
            <a:ext cx="5244465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95"/>
              </a:spcBef>
            </a:pPr>
            <a:r>
              <a:rPr sz="1400" dirty="0">
                <a:latin typeface="Arial MT"/>
                <a:cs typeface="Arial MT"/>
              </a:rPr>
              <a:t>INSTITUTO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VALENCIANO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INVESTIGACIONES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AGRARIA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5"/>
            <a:ext cx="18326100" cy="10287000"/>
            <a:chOff x="-38100" y="-5"/>
            <a:chExt cx="183261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" y="-5"/>
              <a:ext cx="9398508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7464" y="3229355"/>
              <a:ext cx="105155" cy="153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7464" y="6335267"/>
              <a:ext cx="105155" cy="1554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59083" y="1319783"/>
              <a:ext cx="5657087" cy="457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32092" y="9915143"/>
              <a:ext cx="2222500" cy="307975"/>
            </a:xfrm>
            <a:custGeom>
              <a:avLst/>
              <a:gdLst/>
              <a:ahLst/>
              <a:cxnLst/>
              <a:rect l="l" t="t" r="r" b="b"/>
              <a:pathLst>
                <a:path w="2222500" h="307975">
                  <a:moveTo>
                    <a:pt x="2221992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2221992" y="307847"/>
                  </a:lnTo>
                  <a:lnTo>
                    <a:pt x="2221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374" rIns="0" bIns="0" rtlCol="0">
            <a:spAutoFit/>
          </a:bodyPr>
          <a:lstStyle/>
          <a:p>
            <a:pPr marL="8808085" algn="ctr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  <a:p>
            <a:pPr marL="8808085" algn="ctr">
              <a:lnSpc>
                <a:spcPct val="100000"/>
              </a:lnSpc>
              <a:spcBef>
                <a:spcPts val="25"/>
              </a:spcBef>
            </a:pPr>
            <a:r>
              <a:rPr sz="3200" spc="190" dirty="0">
                <a:solidFill>
                  <a:srgbClr val="B7DEE8"/>
                </a:solidFill>
              </a:rPr>
              <a:t>BEFORE</a:t>
            </a:r>
            <a:r>
              <a:rPr sz="3200" spc="-150" dirty="0">
                <a:solidFill>
                  <a:srgbClr val="B7DEE8"/>
                </a:solidFill>
              </a:rPr>
              <a:t> </a:t>
            </a:r>
            <a:r>
              <a:rPr sz="3200" spc="80" dirty="0">
                <a:solidFill>
                  <a:srgbClr val="B7DEE8"/>
                </a:solidFill>
              </a:rPr>
              <a:t>LEAVING</a:t>
            </a:r>
            <a:endParaRPr sz="3200"/>
          </a:p>
        </p:txBody>
      </p:sp>
      <p:sp>
        <p:nvSpPr>
          <p:cNvPr id="13" name="object 13"/>
          <p:cNvSpPr txBox="1"/>
          <p:nvPr/>
        </p:nvSpPr>
        <p:spPr>
          <a:xfrm>
            <a:off x="6911720" y="9955300"/>
            <a:ext cx="202501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 MT"/>
                <a:cs typeface="Arial MT"/>
              </a:rPr>
              <a:t>SAS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74706" y="1679193"/>
            <a:ext cx="7643495" cy="606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compito: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300355" indent="456565" algn="just">
              <a:lnSpc>
                <a:spcPct val="100000"/>
              </a:lnSpc>
              <a:spcBef>
                <a:spcPts val="4320"/>
              </a:spcBef>
              <a:buSzPct val="88888"/>
              <a:buFont typeface="Tahoma"/>
              <a:buChar char="-"/>
              <a:tabLst>
                <a:tab pos="469265" algn="l"/>
              </a:tabLst>
            </a:pPr>
            <a:r>
              <a:rPr sz="3600" b="1" u="sng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del</a:t>
            </a:r>
            <a:r>
              <a:rPr sz="3600" b="1" u="sng" spc="-1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S.R.I</a:t>
            </a:r>
            <a:r>
              <a:rPr sz="3600" b="1" u="sng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della</a:t>
            </a:r>
            <a:r>
              <a:rPr sz="3600" b="1" u="sng" spc="-1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Scuola</a:t>
            </a:r>
            <a:r>
              <a:rPr sz="3600" b="1" u="sng" spc="-2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di</a:t>
            </a:r>
            <a:r>
              <a:rPr sz="3600" b="1" u="sng" spc="-1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Agraria</a:t>
            </a:r>
            <a:r>
              <a:rPr sz="3600" b="1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inviare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5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Nomination</a:t>
            </a:r>
            <a:r>
              <a:rPr sz="3600" b="1" spc="-6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degli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vincitori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ciascuna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456565">
              <a:lnSpc>
                <a:spcPct val="100000"/>
              </a:lnSpc>
              <a:spcBef>
                <a:spcPts val="4320"/>
              </a:spcBef>
              <a:buSzPct val="88888"/>
              <a:buFont typeface="Tahoma"/>
              <a:buChar char="-"/>
              <a:tabLst>
                <a:tab pos="469265" algn="l"/>
              </a:tabLst>
            </a:pPr>
            <a:r>
              <a:rPr sz="3600" b="1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di</a:t>
            </a:r>
            <a:r>
              <a:rPr sz="3600" b="1" u="sng" spc="-1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ogni</a:t>
            </a:r>
            <a:r>
              <a:rPr sz="3600" b="1" u="sng" spc="-1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studente</a:t>
            </a:r>
            <a:r>
              <a:rPr sz="3600" b="1" u="sng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vincitore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provvedere</a:t>
            </a:r>
            <a:r>
              <a:rPr sz="36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presentare</a:t>
            </a:r>
            <a:r>
              <a:rPr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domanda</a:t>
            </a:r>
            <a:r>
              <a:rPr sz="36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ammissione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600" b="1" spc="-16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Application</a:t>
            </a:r>
            <a:r>
              <a:rPr sz="3600" spc="-1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estera,</a:t>
            </a:r>
            <a:r>
              <a:rPr sz="36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nei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modi</a:t>
            </a:r>
            <a:r>
              <a:rPr sz="36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tempi</a:t>
            </a:r>
            <a:r>
              <a:rPr sz="36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previsti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stessa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89914"/>
            <a:ext cx="18288000" cy="10197465"/>
            <a:chOff x="0" y="89914"/>
            <a:chExt cx="18288000" cy="10197465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9914"/>
              <a:ext cx="9372599" cy="101970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808475"/>
              <a:ext cx="103630" cy="1783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7397496"/>
              <a:ext cx="103630" cy="1783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53016" y="1417319"/>
              <a:ext cx="8086344" cy="4572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7" rIns="0" bIns="0" rtlCol="0">
            <a:spAutoFit/>
          </a:bodyPr>
          <a:lstStyle/>
          <a:p>
            <a:pPr marL="8729980" algn="ctr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0" dirty="0"/>
              <a:t> </a:t>
            </a:r>
            <a:r>
              <a:rPr sz="3600" spc="160" dirty="0"/>
              <a:t>PARTENZA</a:t>
            </a:r>
            <a:endParaRPr sz="3600"/>
          </a:p>
          <a:p>
            <a:pPr marL="8729980" algn="ctr">
              <a:lnSpc>
                <a:spcPct val="100000"/>
              </a:lnSpc>
              <a:spcBef>
                <a:spcPts val="25"/>
              </a:spcBef>
            </a:pPr>
            <a:r>
              <a:rPr sz="3200" spc="190" dirty="0">
                <a:solidFill>
                  <a:srgbClr val="B7DEE8"/>
                </a:solidFill>
              </a:rPr>
              <a:t>BEFORE</a:t>
            </a:r>
            <a:r>
              <a:rPr sz="3200" spc="-140" dirty="0">
                <a:solidFill>
                  <a:srgbClr val="B7DEE8"/>
                </a:solidFill>
              </a:rPr>
              <a:t> </a:t>
            </a:r>
            <a:r>
              <a:rPr sz="3200" spc="80" dirty="0">
                <a:solidFill>
                  <a:srgbClr val="B7DEE8"/>
                </a:solidFill>
              </a:rPr>
              <a:t>LEAVING</a:t>
            </a:r>
            <a:endParaRPr sz="3200"/>
          </a:p>
        </p:txBody>
      </p:sp>
      <p:sp>
        <p:nvSpPr>
          <p:cNvPr id="10" name="object 10"/>
          <p:cNvSpPr txBox="1"/>
          <p:nvPr/>
        </p:nvSpPr>
        <p:spPr>
          <a:xfrm>
            <a:off x="9974706" y="1378965"/>
            <a:ext cx="7999095" cy="6708631"/>
          </a:xfrm>
          <a:prstGeom prst="rect">
            <a:avLst/>
          </a:prstGeom>
        </p:spPr>
        <p:txBody>
          <a:bodyPr vert="horz" wrap="square" lIns="0" tIns="313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65"/>
              </a:spcBef>
            </a:pPr>
            <a:r>
              <a:rPr sz="3600" spc="-2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It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up</a:t>
            </a:r>
            <a:r>
              <a:rPr sz="36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1926589" indent="308610">
              <a:lnSpc>
                <a:spcPts val="4260"/>
              </a:lnSpc>
              <a:spcBef>
                <a:spcPts val="2555"/>
              </a:spcBef>
              <a:buFont typeface="Tahoma"/>
              <a:buChar char="-"/>
              <a:tabLst>
                <a:tab pos="321310" algn="l"/>
              </a:tabLst>
            </a:pP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I.R.S</a:t>
            </a:r>
            <a:r>
              <a:rPr sz="3600" b="1" u="sng" spc="-1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of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School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of</a:t>
            </a:r>
            <a:r>
              <a:rPr sz="3600" b="1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Agriculture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ts val="4320"/>
              </a:lnSpc>
              <a:spcBef>
                <a:spcPts val="70"/>
              </a:spcBef>
            </a:pP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send</a:t>
            </a:r>
            <a:r>
              <a:rPr sz="3600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Nominations</a:t>
            </a:r>
            <a:r>
              <a:rPr sz="3600" spc="-4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winning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students</a:t>
            </a:r>
            <a:r>
              <a:rPr sz="3600" spc="-8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1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each</a:t>
            </a:r>
            <a:r>
              <a:rPr sz="3600" spc="-8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</a:t>
            </a:r>
            <a:r>
              <a:rPr sz="3600" spc="-8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42265" indent="-329565">
              <a:lnSpc>
                <a:spcPct val="100000"/>
              </a:lnSpc>
              <a:spcBef>
                <a:spcPts val="4120"/>
              </a:spcBef>
              <a:buChar char="-"/>
              <a:tabLst>
                <a:tab pos="342265" algn="l"/>
              </a:tabLst>
            </a:pP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each</a:t>
            </a:r>
            <a:r>
              <a:rPr sz="3600" b="1" u="sng" spc="-6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winning</a:t>
            </a:r>
            <a:r>
              <a:rPr sz="3600" b="1" u="sng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student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29235">
              <a:lnSpc>
                <a:spcPct val="98500"/>
              </a:lnSpc>
              <a:spcBef>
                <a:spcPts val="125"/>
              </a:spcBef>
            </a:pP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arrange</a:t>
            </a:r>
            <a:r>
              <a:rPr sz="3600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submission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application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sz="3600" dirty="0">
                <a:solidFill>
                  <a:srgbClr val="8BB3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Application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sz="3600" spc="-8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destination,</a:t>
            </a:r>
            <a:r>
              <a:rPr sz="3600" spc="-10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1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0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manner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timeframe</a:t>
            </a:r>
            <a:r>
              <a:rPr sz="3600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provided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that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38100" y="9386466"/>
            <a:ext cx="9461500" cy="833755"/>
            <a:chOff x="-38100" y="9386466"/>
            <a:chExt cx="9461500" cy="833755"/>
          </a:xfrm>
        </p:grpSpPr>
        <p:sp>
          <p:nvSpPr>
            <p:cNvPr id="12" name="object 12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48856" y="9912095"/>
              <a:ext cx="2197735" cy="307975"/>
            </a:xfrm>
            <a:custGeom>
              <a:avLst/>
              <a:gdLst/>
              <a:ahLst/>
              <a:cxnLst/>
              <a:rect l="l" t="t" r="r" b="b"/>
              <a:pathLst>
                <a:path w="2197734" h="307975">
                  <a:moveTo>
                    <a:pt x="2197607" y="0"/>
                  </a:moveTo>
                  <a:lnTo>
                    <a:pt x="0" y="0"/>
                  </a:lnTo>
                  <a:lnTo>
                    <a:pt x="0" y="307847"/>
                  </a:lnTo>
                  <a:lnTo>
                    <a:pt x="2197607" y="307847"/>
                  </a:lnTo>
                  <a:lnTo>
                    <a:pt x="2197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911720" y="9955300"/>
            <a:ext cx="202501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 MT"/>
                <a:cs typeface="Arial MT"/>
              </a:rPr>
              <a:t>SAS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BOUTISSE,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Francia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5"/>
            <a:ext cx="18288000" cy="10287000"/>
            <a:chOff x="0" y="-5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5"/>
              <a:ext cx="934669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05200" y="9796271"/>
              <a:ext cx="2895600" cy="401320"/>
            </a:xfrm>
            <a:custGeom>
              <a:avLst/>
              <a:gdLst/>
              <a:ahLst/>
              <a:cxnLst/>
              <a:rect l="l" t="t" r="r" b="b"/>
              <a:pathLst>
                <a:path w="2895600" h="401320">
                  <a:moveTo>
                    <a:pt x="2895600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895600" y="400811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4076" y="1278636"/>
              <a:ext cx="6175247" cy="457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71707" y="189992"/>
            <a:ext cx="546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0376154" y="490890"/>
            <a:ext cx="7472680" cy="7026924"/>
          </a:xfrm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marR="1010919" algn="ctr">
              <a:lnSpc>
                <a:spcPct val="100000"/>
              </a:lnSpc>
              <a:spcBef>
                <a:spcPts val="2075"/>
              </a:spcBef>
            </a:pPr>
            <a:r>
              <a:rPr sz="3200" spc="190" dirty="0">
                <a:solidFill>
                  <a:srgbClr val="B7DEE8"/>
                </a:solidFill>
                <a:latin typeface="Tahoma"/>
                <a:cs typeface="Tahoma"/>
              </a:rPr>
              <a:t>BEFORE</a:t>
            </a:r>
            <a:r>
              <a:rPr sz="3200" spc="-15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B7DEE8"/>
                </a:solidFill>
                <a:latin typeface="Tahoma"/>
                <a:cs typeface="Tahoma"/>
              </a:rPr>
              <a:t>LEAVING</a:t>
            </a:r>
            <a:endParaRPr sz="3200" dirty="0">
              <a:latin typeface="Tahoma"/>
              <a:cs typeface="Tahoma"/>
            </a:endParaRPr>
          </a:p>
          <a:p>
            <a:pPr marL="1905" algn="ctr">
              <a:lnSpc>
                <a:spcPts val="3810"/>
              </a:lnSpc>
              <a:spcBef>
                <a:spcPts val="1980"/>
              </a:spcBef>
            </a:pPr>
            <a:r>
              <a:rPr sz="3200" b="1" spc="-85" dirty="0">
                <a:solidFill>
                  <a:srgbClr val="C3D59B"/>
                </a:solidFill>
                <a:latin typeface="Tahoma"/>
                <a:cs typeface="Tahoma"/>
              </a:rPr>
              <a:t>LEARNING</a:t>
            </a:r>
            <a:r>
              <a:rPr sz="3200" b="1" spc="-95" dirty="0">
                <a:solidFill>
                  <a:srgbClr val="C3D59B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C3D59B"/>
                </a:solidFill>
                <a:latin typeface="Tahoma"/>
                <a:cs typeface="Tahoma"/>
              </a:rPr>
              <a:t>AGREEMENT</a:t>
            </a:r>
            <a:endParaRPr sz="3200" dirty="0">
              <a:latin typeface="Tahoma"/>
              <a:cs typeface="Tahoma"/>
            </a:endParaRPr>
          </a:p>
          <a:p>
            <a:pPr marL="346075" marR="339090" indent="-2540" algn="ctr">
              <a:lnSpc>
                <a:spcPts val="4320"/>
              </a:lnSpc>
              <a:spcBef>
                <a:spcPts val="114"/>
              </a:spcBef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sia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l’attività</a:t>
            </a:r>
            <a:r>
              <a:rPr sz="36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tirocinio</a:t>
            </a:r>
            <a:r>
              <a:rPr sz="36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sostenere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all’estero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A)</a:t>
            </a:r>
            <a:r>
              <a:rPr sz="3600" spc="-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-2540" algn="ctr">
              <a:lnSpc>
                <a:spcPts val="4320"/>
              </a:lnSpc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l’attività</a:t>
            </a:r>
            <a:r>
              <a:rPr sz="36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corrispondente</a:t>
            </a:r>
            <a:r>
              <a:rPr sz="36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 </a:t>
            </a:r>
            <a:r>
              <a:rPr sz="36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</a:t>
            </a:r>
            <a:r>
              <a:rPr sz="3600" spc="-1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che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verrà</a:t>
            </a:r>
            <a:r>
              <a:rPr sz="3600" spc="-1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riconosciuta</a:t>
            </a:r>
            <a:r>
              <a:rPr sz="3600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allo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635" algn="ctr">
              <a:lnSpc>
                <a:spcPts val="4180"/>
              </a:lnSpc>
            </a:pP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600" spc="-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suo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rientro</a:t>
            </a:r>
            <a:r>
              <a:rPr sz="3600" spc="-1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B).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7145" marR="11430" indent="4445" algn="ctr">
              <a:lnSpc>
                <a:spcPct val="100299"/>
              </a:lnSpc>
              <a:spcBef>
                <a:spcPts val="4305"/>
              </a:spcBef>
            </a:pP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Deve</a:t>
            </a:r>
            <a:r>
              <a:rPr sz="3600" u="sng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approvato</a:t>
            </a:r>
            <a:r>
              <a:rPr sz="3600" u="sng" spc="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Delegata</a:t>
            </a:r>
            <a:r>
              <a:rPr sz="3600" u="sng" spc="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alle</a:t>
            </a:r>
            <a:r>
              <a:rPr sz="3600" u="sng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Relazioni</a:t>
            </a:r>
            <a:r>
              <a:rPr sz="3600" u="sng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Internazionali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600" u="sng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600" u="sng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</a:t>
            </a:r>
            <a:r>
              <a:rPr sz="36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</a:t>
            </a:r>
            <a:r>
              <a:rPr sz="36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600" spc="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prima</a:t>
            </a:r>
            <a:r>
              <a:rPr sz="3600" b="1" spc="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della</a:t>
            </a:r>
            <a:r>
              <a:rPr sz="3600" b="1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partenza</a:t>
            </a:r>
            <a:endParaRPr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38100" y="-4"/>
            <a:ext cx="9461500" cy="10287000"/>
            <a:chOff x="-38100" y="-4"/>
            <a:chExt cx="9461500" cy="10287000"/>
          </a:xfrm>
        </p:grpSpPr>
        <p:sp>
          <p:nvSpPr>
            <p:cNvPr id="13" name="object 13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-4"/>
              <a:ext cx="9352787" cy="1028700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953243" y="2058923"/>
            <a:ext cx="711835" cy="3629025"/>
            <a:chOff x="9953243" y="2058923"/>
            <a:chExt cx="711835" cy="362902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3243" y="2058923"/>
              <a:ext cx="560831" cy="3657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04119" y="5321808"/>
              <a:ext cx="560831" cy="365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5"/>
            <a:ext cx="18288000" cy="10287000"/>
            <a:chOff x="0" y="-5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5"/>
              <a:ext cx="934669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05200" y="9796271"/>
              <a:ext cx="2895600" cy="401320"/>
            </a:xfrm>
            <a:custGeom>
              <a:avLst/>
              <a:gdLst/>
              <a:ahLst/>
              <a:cxnLst/>
              <a:rect l="l" t="t" r="r" b="b"/>
              <a:pathLst>
                <a:path w="2895600" h="401320">
                  <a:moveTo>
                    <a:pt x="2895600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2895600" y="400811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4076" y="1278636"/>
              <a:ext cx="6175247" cy="457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71707" y="189992"/>
            <a:ext cx="546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10062464" y="490890"/>
            <a:ext cx="7945120" cy="7257415"/>
          </a:xfrm>
          <a:prstGeom prst="rect">
            <a:avLst/>
          </a:prstGeom>
        </p:spPr>
        <p:txBody>
          <a:bodyPr vert="horz" wrap="square" lIns="0" tIns="263525" rIns="0" bIns="0" rtlCol="0">
            <a:spAutoFit/>
          </a:bodyPr>
          <a:lstStyle/>
          <a:p>
            <a:pPr marR="855980" algn="ctr">
              <a:lnSpc>
                <a:spcPct val="100000"/>
              </a:lnSpc>
              <a:spcBef>
                <a:spcPts val="2075"/>
              </a:spcBef>
            </a:pPr>
            <a:r>
              <a:rPr sz="3200" spc="19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BEFORE</a:t>
            </a:r>
            <a:r>
              <a:rPr sz="3200" spc="-15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LEAVING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" algn="ctr">
              <a:lnSpc>
                <a:spcPts val="3810"/>
              </a:lnSpc>
              <a:spcBef>
                <a:spcPts val="1980"/>
              </a:spcBef>
            </a:pPr>
            <a:r>
              <a:rPr sz="3200" b="1" spc="-8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LEARNING</a:t>
            </a:r>
            <a:r>
              <a:rPr sz="3200" b="1" spc="-9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AGREEMENT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4925" marR="31750" algn="ctr">
              <a:lnSpc>
                <a:spcPts val="4320"/>
              </a:lnSpc>
              <a:spcBef>
                <a:spcPts val="114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Indicates</a:t>
            </a:r>
            <a:r>
              <a:rPr sz="3600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both the</a:t>
            </a:r>
            <a:r>
              <a:rPr sz="3600" spc="-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placement</a:t>
            </a:r>
            <a:r>
              <a:rPr sz="3600" spc="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activity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undertaken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abroad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spc="-1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A)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corresponding</a:t>
            </a:r>
            <a:r>
              <a:rPr sz="36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activity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600" spc="1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School</a:t>
            </a:r>
            <a:r>
              <a:rPr sz="3600" spc="-1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Agriculture</a:t>
            </a:r>
            <a:r>
              <a:rPr sz="36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that</a:t>
            </a:r>
            <a:r>
              <a:rPr sz="3600" spc="-1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will</a:t>
            </a:r>
            <a:r>
              <a:rPr sz="36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68605" marR="263525" algn="ctr">
              <a:lnSpc>
                <a:spcPts val="4320"/>
              </a:lnSpc>
              <a:spcBef>
                <a:spcPts val="5"/>
              </a:spcBef>
            </a:pPr>
            <a:r>
              <a:rPr sz="3600" spc="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recognised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his/her </a:t>
            </a:r>
            <a:r>
              <a:rPr sz="36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return</a:t>
            </a:r>
            <a:r>
              <a:rPr sz="3600" spc="-2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(Table</a:t>
            </a:r>
            <a:r>
              <a:rPr sz="3600" spc="-2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B).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-1270" algn="ctr">
              <a:lnSpc>
                <a:spcPct val="100000"/>
              </a:lnSpc>
              <a:spcBef>
                <a:spcPts val="2014"/>
              </a:spcBef>
            </a:pPr>
            <a:r>
              <a:rPr sz="3600" spc="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Must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approved</a:t>
            </a:r>
            <a:r>
              <a:rPr sz="36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Delegate</a:t>
            </a:r>
            <a:r>
              <a:rPr sz="36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 </a:t>
            </a:r>
            <a:r>
              <a:rPr sz="36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International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Relations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114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School</a:t>
            </a:r>
            <a:r>
              <a:rPr sz="36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Agriculture</a:t>
            </a:r>
            <a:r>
              <a:rPr sz="3600" spc="-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600" spc="-1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host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before</a:t>
            </a:r>
            <a:r>
              <a:rPr sz="3600" spc="-1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departure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735311" y="2026920"/>
            <a:ext cx="452755" cy="4036060"/>
            <a:chOff x="9735311" y="2026920"/>
            <a:chExt cx="452755" cy="403606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79507" y="2026920"/>
              <a:ext cx="408431" cy="4023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35311" y="5660135"/>
              <a:ext cx="408431" cy="40233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-38100" y="-4"/>
            <a:ext cx="9461500" cy="10287000"/>
            <a:chOff x="-38100" y="-4"/>
            <a:chExt cx="9461500" cy="10287000"/>
          </a:xfrm>
        </p:grpSpPr>
        <p:sp>
          <p:nvSpPr>
            <p:cNvPr id="16" name="object 16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-4"/>
              <a:ext cx="9358883" cy="10287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9192" y="1251203"/>
              <a:ext cx="3717036" cy="51816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423907" y="128143"/>
            <a:ext cx="546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7735316" y="679831"/>
            <a:ext cx="9854565" cy="801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07744" algn="ctr">
              <a:lnSpc>
                <a:spcPct val="100000"/>
              </a:lnSpc>
              <a:spcBef>
                <a:spcPts val="100"/>
              </a:spcBef>
            </a:pPr>
            <a:r>
              <a:rPr sz="3200" spc="190" dirty="0">
                <a:solidFill>
                  <a:srgbClr val="B7DEE8"/>
                </a:solidFill>
                <a:latin typeface="Tahoma"/>
                <a:cs typeface="Tahoma"/>
              </a:rPr>
              <a:t>BEFORE</a:t>
            </a:r>
            <a:r>
              <a:rPr sz="3200" spc="-140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B7DEE8"/>
                </a:solidFill>
                <a:latin typeface="Tahoma"/>
                <a:cs typeface="Tahoma"/>
              </a:rPr>
              <a:t>LEAVING</a:t>
            </a:r>
            <a:endParaRPr sz="3200" dirty="0">
              <a:latin typeface="Tahoma"/>
              <a:cs typeface="Tahoma"/>
            </a:endParaRPr>
          </a:p>
          <a:p>
            <a:pPr marL="109220" algn="ctr">
              <a:lnSpc>
                <a:spcPts val="3820"/>
              </a:lnSpc>
              <a:spcBef>
                <a:spcPts val="3415"/>
              </a:spcBef>
            </a:pP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CONTRATTO</a:t>
            </a:r>
            <a:r>
              <a:rPr sz="3200" b="1" spc="-9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FINANZIARIO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76884" marR="260985" indent="-100965">
              <a:lnSpc>
                <a:spcPts val="3879"/>
              </a:lnSpc>
              <a:spcBef>
                <a:spcPts val="80"/>
              </a:spcBef>
            </a:pPr>
            <a:r>
              <a:rPr sz="3200" spc="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l’accordo</a:t>
            </a:r>
            <a:r>
              <a:rPr sz="32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individuale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</a:t>
            </a:r>
            <a:r>
              <a:rPr sz="3200" spc="-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spc="-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cui</a:t>
            </a:r>
            <a:r>
              <a:rPr sz="3200" spc="-8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indicato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l’importo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effettivo</a:t>
            </a:r>
            <a:r>
              <a:rPr sz="3200" spc="1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10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Borsa</a:t>
            </a:r>
            <a:r>
              <a:rPr sz="3200" spc="-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8630" marR="898525" indent="-455930">
              <a:lnSpc>
                <a:spcPct val="100899"/>
              </a:lnSpc>
              <a:spcBef>
                <a:spcPts val="1710"/>
              </a:spcBef>
              <a:buFont typeface="Segoe UI Symbol"/>
              <a:buChar char="⮚"/>
              <a:tabLst>
                <a:tab pos="469900" algn="l"/>
              </a:tabLst>
            </a:pP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Deve</a:t>
            </a:r>
            <a:r>
              <a:rPr sz="3200" u="sng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essere</a:t>
            </a:r>
            <a:r>
              <a:rPr sz="3200" u="sng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firmato</a:t>
            </a:r>
            <a:r>
              <a:rPr sz="3200" u="sng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obbligatoriamente</a:t>
            </a:r>
            <a:r>
              <a:rPr sz="3200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b="1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 	</a:t>
            </a:r>
            <a:r>
              <a:rPr sz="3200" b="1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b="1" spc="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PARTENZA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indent="-456565">
              <a:lnSpc>
                <a:spcPct val="100000"/>
              </a:lnSpc>
              <a:spcBef>
                <a:spcPts val="3804"/>
              </a:spcBef>
              <a:buFont typeface="Segoe UI Symbol"/>
              <a:buChar char="⮚"/>
              <a:tabLst>
                <a:tab pos="469265" algn="l"/>
              </a:tabLst>
            </a:pPr>
            <a:r>
              <a:rPr sz="3200" u="sng" spc="1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Può</a:t>
            </a:r>
            <a:r>
              <a:rPr sz="3200" u="sng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essere</a:t>
            </a:r>
            <a:r>
              <a:rPr sz="3200" u="sng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firmato</a:t>
            </a:r>
            <a:r>
              <a:rPr sz="3200" u="sng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BF0DE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solo</a:t>
            </a:r>
            <a:r>
              <a:rPr sz="3200" u="sng" spc="-4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9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dopo</a:t>
            </a:r>
            <a:r>
              <a:rPr sz="3200" u="sng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l’approvazione</a:t>
            </a:r>
            <a:r>
              <a:rPr sz="3200" u="sng" spc="-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2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del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35"/>
              </a:spcBef>
            </a:pPr>
            <a:r>
              <a:rPr sz="3200" u="sng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Learning</a:t>
            </a:r>
            <a:r>
              <a:rPr sz="3200" u="sng" spc="-1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 </a:t>
            </a:r>
            <a:r>
              <a:rPr sz="3200" u="sng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3D59B"/>
                  </a:solidFill>
                </a:uFill>
                <a:latin typeface="Tahoma"/>
                <a:cs typeface="Tahoma"/>
              </a:rPr>
              <a:t>Agreement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903605">
              <a:lnSpc>
                <a:spcPct val="100000"/>
              </a:lnSpc>
              <a:spcBef>
                <a:spcPts val="3804"/>
              </a:spcBef>
            </a:pPr>
            <a:r>
              <a:rPr sz="3200" spc="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NB:</a:t>
            </a:r>
            <a:r>
              <a:rPr sz="3200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Sarà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cura</a:t>
            </a:r>
            <a:r>
              <a:rPr sz="32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</a:t>
            </a:r>
            <a:r>
              <a:rPr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U.P</a:t>
            </a:r>
            <a:r>
              <a:rPr sz="3200" b="1" spc="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14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Unità</a:t>
            </a:r>
            <a:r>
              <a:rPr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 </a:t>
            </a:r>
            <a:r>
              <a:rPr sz="3200" b="1" spc="-1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Internazionalizzazione_Mobilità</a:t>
            </a:r>
            <a:r>
              <a:rPr sz="3200" b="1" spc="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Internazionale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 b="1" spc="-155" dirty="0">
                <a:solidFill>
                  <a:srgbClr val="EBF0DE"/>
                </a:solidFill>
                <a:latin typeface="Tahoma"/>
                <a:cs typeface="Tahoma"/>
              </a:rPr>
              <a:t>(</a:t>
            </a:r>
            <a:r>
              <a:rPr sz="3200" b="1" u="sng" spc="-155" dirty="0">
                <a:solidFill>
                  <a:srgbClr val="EBF0DE"/>
                </a:solidFill>
                <a:uFill>
                  <a:solidFill>
                    <a:srgbClr val="EBF0DE"/>
                  </a:solidFill>
                </a:uFill>
                <a:latin typeface="Tahoma"/>
                <a:cs typeface="Tahoma"/>
                <a:hlinkClick r:id="rId5"/>
              </a:rPr>
              <a:t>outgoing.erasmus@unifi.it</a:t>
            </a:r>
            <a:r>
              <a:rPr sz="3200" b="1" spc="-155" dirty="0">
                <a:solidFill>
                  <a:srgbClr val="EBF0DE"/>
                </a:solidFill>
                <a:latin typeface="Tahoma"/>
                <a:cs typeface="Tahoma"/>
              </a:rPr>
              <a:t>)</a:t>
            </a:r>
            <a:r>
              <a:rPr sz="3200" b="1" spc="3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contattare</a:t>
            </a:r>
            <a:r>
              <a:rPr sz="3200" spc="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ogni</a:t>
            </a:r>
            <a:r>
              <a:rPr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firma</a:t>
            </a:r>
            <a:r>
              <a:rPr sz="32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Contratto</a:t>
            </a:r>
            <a:r>
              <a:rPr sz="32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finanziario,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1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poco</a:t>
            </a:r>
            <a:r>
              <a:rPr sz="3200" spc="-9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prima</a:t>
            </a:r>
            <a:r>
              <a:rPr sz="3200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200" spc="-10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partenza</a:t>
            </a:r>
            <a:r>
              <a:rPr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9424566"/>
            <a:ext cx="9385300" cy="82550"/>
          </a:xfrm>
          <a:custGeom>
            <a:avLst/>
            <a:gdLst/>
            <a:ahLst/>
            <a:cxnLst/>
            <a:rect l="l" t="t" r="r" b="b"/>
            <a:pathLst>
              <a:path w="9385300" h="82550">
                <a:moveTo>
                  <a:pt x="9371584" y="81992"/>
                </a:moveTo>
                <a:lnTo>
                  <a:pt x="0" y="27511"/>
                </a:lnTo>
              </a:path>
              <a:path w="9385300" h="82550">
                <a:moveTo>
                  <a:pt x="9385300" y="54560"/>
                </a:moveTo>
                <a:lnTo>
                  <a:pt x="0" y="0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4"/>
            <a:ext cx="18326100" cy="10287000"/>
            <a:chOff x="-38100" y="-4"/>
            <a:chExt cx="183261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9192" y="1251203"/>
              <a:ext cx="3717036" cy="5181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5912485" algn="ctr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PRIMA</a:t>
            </a:r>
            <a:r>
              <a:rPr sz="3600" spc="-105" dirty="0"/>
              <a:t> </a:t>
            </a:r>
            <a:r>
              <a:rPr sz="3600" spc="160" dirty="0"/>
              <a:t>DELLA</a:t>
            </a:r>
            <a:r>
              <a:rPr sz="3600" spc="-114" dirty="0"/>
              <a:t> </a:t>
            </a:r>
            <a:r>
              <a:rPr sz="3600" spc="160" dirty="0"/>
              <a:t>PARTENZA</a:t>
            </a:r>
            <a:endParaRPr sz="3600"/>
          </a:p>
          <a:p>
            <a:pPr marL="5912485" algn="ctr">
              <a:lnSpc>
                <a:spcPct val="100000"/>
              </a:lnSpc>
              <a:spcBef>
                <a:spcPts val="25"/>
              </a:spcBef>
            </a:pPr>
            <a:r>
              <a:rPr sz="3200" spc="190" dirty="0">
                <a:solidFill>
                  <a:srgbClr val="B7DEE8"/>
                </a:solidFill>
              </a:rPr>
              <a:t>BEFORE</a:t>
            </a:r>
            <a:r>
              <a:rPr sz="3200" spc="-140" dirty="0">
                <a:solidFill>
                  <a:srgbClr val="B7DEE8"/>
                </a:solidFill>
              </a:rPr>
              <a:t> </a:t>
            </a:r>
            <a:r>
              <a:rPr sz="3200" spc="80" dirty="0">
                <a:solidFill>
                  <a:srgbClr val="B7DEE8"/>
                </a:solidFill>
              </a:rPr>
              <a:t>LEAVING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8043472" y="1425666"/>
            <a:ext cx="9773920" cy="6899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FINANCIAL</a:t>
            </a:r>
            <a:r>
              <a:rPr sz="3600" b="1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CONTRACT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238125" marR="45720" algn="ctr">
              <a:lnSpc>
                <a:spcPct val="100000"/>
              </a:lnSpc>
              <a:spcBef>
                <a:spcPts val="60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It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individual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36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agreement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where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is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indicated</a:t>
            </a:r>
            <a:r>
              <a:rPr sz="36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3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amount</a:t>
            </a:r>
            <a:r>
              <a:rPr sz="36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6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36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8630" indent="-455930">
              <a:lnSpc>
                <a:spcPct val="100000"/>
              </a:lnSpc>
              <a:spcBef>
                <a:spcPts val="1320"/>
              </a:spcBef>
              <a:buClr>
                <a:srgbClr val="EBF0DE"/>
              </a:buClr>
              <a:buSzPct val="88888"/>
              <a:buFont typeface="Segoe UI Symbol"/>
              <a:buChar char="⮚"/>
              <a:tabLst>
                <a:tab pos="468630" algn="l"/>
              </a:tabLst>
            </a:pPr>
            <a:r>
              <a:rPr sz="3600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It</a:t>
            </a:r>
            <a:r>
              <a:rPr sz="3600" u="sng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is</a:t>
            </a:r>
            <a:r>
              <a:rPr sz="3600" u="sng" spc="-4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mandatory</a:t>
            </a:r>
            <a:r>
              <a:rPr sz="3600" b="1" u="sng" spc="-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to</a:t>
            </a:r>
            <a:r>
              <a:rPr sz="3600" u="sng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sign</a:t>
            </a:r>
            <a:r>
              <a:rPr sz="3600" u="sng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financial</a:t>
            </a:r>
            <a:r>
              <a:rPr sz="3600" u="sng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contract</a:t>
            </a:r>
            <a:endParaRPr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</a:pPr>
            <a:r>
              <a:rPr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BEFORE</a:t>
            </a:r>
            <a:r>
              <a:rPr sz="3600" b="1" spc="-3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b="1" spc="-1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DEPARTURE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marR="317500" indent="-457200">
              <a:lnSpc>
                <a:spcPct val="100000"/>
              </a:lnSpc>
              <a:spcBef>
                <a:spcPts val="1440"/>
              </a:spcBef>
              <a:buClr>
                <a:srgbClr val="EBF0DE"/>
              </a:buClr>
              <a:buSzPct val="88888"/>
              <a:buFont typeface="Segoe UI Symbol"/>
              <a:buChar char="⮚"/>
              <a:tabLst>
                <a:tab pos="469900" algn="l"/>
              </a:tabLst>
            </a:pP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financial</a:t>
            </a:r>
            <a:r>
              <a:rPr sz="3600" spc="-7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contract</a:t>
            </a:r>
            <a:r>
              <a:rPr sz="3600" spc="-5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be</a:t>
            </a:r>
            <a:r>
              <a:rPr sz="3600" spc="-6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signed</a:t>
            </a:r>
            <a:r>
              <a:rPr sz="3600" spc="-7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only</a:t>
            </a:r>
            <a:r>
              <a:rPr sz="3600" b="1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once</a:t>
            </a:r>
            <a:r>
              <a:rPr sz="3600" b="1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the</a:t>
            </a:r>
            <a:r>
              <a:rPr sz="3600" b="1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Learning</a:t>
            </a:r>
            <a:r>
              <a:rPr sz="3600" b="1" u="sng" spc="-4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Agreement</a:t>
            </a:r>
            <a:r>
              <a:rPr sz="3600" b="1" u="sng" spc="-3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has</a:t>
            </a:r>
            <a:r>
              <a:rPr sz="3600" b="1" u="sng" spc="-55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 </a:t>
            </a:r>
            <a:r>
              <a:rPr sz="3600" b="1" u="sng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been</a:t>
            </a:r>
            <a:r>
              <a:rPr sz="3600" b="1" spc="-2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u="sng" spc="-1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C5D7F0"/>
                  </a:solidFill>
                </a:uFill>
                <a:latin typeface="Tahoma"/>
                <a:cs typeface="Tahoma"/>
              </a:rPr>
              <a:t>approved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8770" marR="123189" algn="ctr">
              <a:lnSpc>
                <a:spcPct val="99300"/>
              </a:lnSpc>
              <a:spcBef>
                <a:spcPts val="3875"/>
              </a:spcBef>
            </a:pP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NOTE: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Each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will</a:t>
            </a:r>
            <a:r>
              <a:rPr sz="36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receive</a:t>
            </a:r>
            <a:r>
              <a:rPr sz="36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guidance</a:t>
            </a:r>
            <a:r>
              <a:rPr sz="36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completing</a:t>
            </a:r>
            <a:r>
              <a:rPr sz="36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6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signing</a:t>
            </a:r>
            <a:r>
              <a:rPr sz="36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6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contract</a:t>
            </a:r>
            <a:r>
              <a:rPr sz="36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to</a:t>
            </a:r>
            <a:r>
              <a:rPr sz="36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his/her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institutional</a:t>
            </a:r>
            <a:r>
              <a:rPr sz="3600" spc="-1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email</a:t>
            </a:r>
            <a:r>
              <a:rPr sz="36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(@edu.unifi.it)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1168" y="2173223"/>
            <a:ext cx="408431" cy="40233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48511" y="9726168"/>
            <a:ext cx="5105400" cy="399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latin typeface="Calibri"/>
                <a:cs typeface="Calibri"/>
              </a:rPr>
              <a:t>Albert-Ludwigs-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696200" y="49972"/>
            <a:ext cx="103632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4400" spc="235" dirty="0">
                <a:solidFill>
                  <a:srgbClr val="EBF0DE"/>
                </a:solidFill>
              </a:rPr>
              <a:t>BORSA</a:t>
            </a:r>
            <a:r>
              <a:rPr lang="it-IT" sz="4400" spc="-75" dirty="0">
                <a:solidFill>
                  <a:srgbClr val="EBF0DE"/>
                </a:solidFill>
              </a:rPr>
              <a:t> </a:t>
            </a:r>
            <a:r>
              <a:rPr lang="it-IT" sz="4400" spc="-175" dirty="0">
                <a:solidFill>
                  <a:srgbClr val="EBF0DE"/>
                </a:solidFill>
              </a:rPr>
              <a:t>DI</a:t>
            </a:r>
            <a:r>
              <a:rPr lang="it-IT" sz="4400" spc="-60" dirty="0">
                <a:solidFill>
                  <a:srgbClr val="EBF0DE"/>
                </a:solidFill>
              </a:rPr>
              <a:t> </a:t>
            </a:r>
            <a:r>
              <a:rPr lang="it-IT" sz="4400" dirty="0">
                <a:solidFill>
                  <a:srgbClr val="EBF0DE"/>
                </a:solidFill>
              </a:rPr>
              <a:t>MOBILITÀ</a:t>
            </a:r>
            <a:r>
              <a:rPr lang="it-IT" sz="4400" spc="-35" dirty="0">
                <a:solidFill>
                  <a:srgbClr val="EBF0DE"/>
                </a:solidFill>
              </a:rPr>
              <a:t> </a:t>
            </a:r>
            <a:r>
              <a:rPr lang="it-IT" sz="4400" dirty="0">
                <a:solidFill>
                  <a:srgbClr val="C5D7F0"/>
                </a:solidFill>
              </a:rPr>
              <a:t>MOBILITY</a:t>
            </a:r>
            <a:r>
              <a:rPr lang="it-IT" sz="4400" spc="80" dirty="0">
                <a:solidFill>
                  <a:srgbClr val="C5D7F0"/>
                </a:solidFill>
              </a:rPr>
              <a:t> </a:t>
            </a:r>
            <a:r>
              <a:rPr lang="it-IT" sz="4400" spc="-10" dirty="0">
                <a:solidFill>
                  <a:srgbClr val="C5D7F0"/>
                </a:solidFill>
              </a:rPr>
              <a:t>GRANT</a:t>
            </a:r>
            <a:endParaRPr sz="4400" spc="45" dirty="0"/>
          </a:p>
        </p:txBody>
      </p:sp>
      <p:sp>
        <p:nvSpPr>
          <p:cNvPr id="14" name="object 14"/>
          <p:cNvSpPr txBox="1"/>
          <p:nvPr/>
        </p:nvSpPr>
        <p:spPr>
          <a:xfrm>
            <a:off x="7489414" y="914663"/>
            <a:ext cx="10363200" cy="8422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3200" spc="14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sz="3200" spc="-9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0" dirty="0" err="1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composta</a:t>
            </a:r>
            <a:r>
              <a:rPr sz="3200" spc="-8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sz="3200" spc="-1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  <a:endParaRPr lang="it-IT" sz="3200" spc="-10" dirty="0" smtClean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0"/>
              </a:spcBef>
            </a:pPr>
            <a:endParaRPr lang="it-IT" sz="400" spc="-10" dirty="0" smtClean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0"/>
              </a:spcBef>
            </a:pPr>
            <a:endParaRPr lang="it-IT" sz="40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1.</a:t>
            </a:r>
            <a:r>
              <a:rPr sz="3200" b="1" spc="6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b="1" spc="6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 borsa di mobilità su fondi della Commissione Europea «borsa Erasmus</a:t>
            </a:r>
            <a:r>
              <a:rPr sz="3200" b="1" spc="-1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»</a:t>
            </a:r>
            <a:endParaRPr lang="it-IT" sz="3200" b="1" spc="-1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0"/>
              </a:spcBef>
            </a:pP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r>
              <a:rPr lang="it-IT" sz="3200" spc="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L’importo</a:t>
            </a:r>
            <a:r>
              <a:rPr lang="it-IT" sz="3200" spc="-3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è</a:t>
            </a:r>
            <a:r>
              <a:rPr lang="it-IT" sz="3200" spc="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stabilito</a:t>
            </a:r>
            <a:r>
              <a:rPr lang="it-IT" sz="3200" spc="3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sulla</a:t>
            </a:r>
            <a:r>
              <a:rPr lang="it-IT" sz="3200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spc="7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</a:t>
            </a:r>
            <a:r>
              <a:rPr lang="it-IT" sz="3200" spc="2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lang="it-IT" sz="3200" spc="-1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gruppo</a:t>
            </a:r>
            <a:r>
              <a:rPr lang="it-IT" sz="3200" spc="-2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di </a:t>
            </a:r>
            <a:r>
              <a:rPr lang="it-IT" sz="320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appartenenza della sede ospitante e dei mesi assegnati</a:t>
            </a:r>
            <a:r>
              <a:rPr lang="it-IT" sz="3200" spc="-1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in fase di accettazione della mobilità</a:t>
            </a: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endParaRPr lang="it-IT" sz="3200" spc="-1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endParaRPr lang="it-IT" sz="3200" spc="-1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endParaRPr lang="it-IT" sz="3200" spc="-1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endParaRPr lang="it-IT" sz="3200" spc="-1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endParaRPr lang="it-IT" sz="3200" spc="-1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065" marR="5080" algn="just">
              <a:lnSpc>
                <a:spcPts val="3840"/>
              </a:lnSpc>
              <a:spcBef>
                <a:spcPts val="80"/>
              </a:spcBef>
            </a:pPr>
            <a:endParaRPr lang="it-IT" sz="3200" spc="-1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265" marR="5080" indent="-457200" algn="just">
              <a:lnSpc>
                <a:spcPts val="3840"/>
              </a:lnSpc>
              <a:spcBef>
                <a:spcPts val="80"/>
              </a:spcBef>
              <a:buFont typeface="Wingdings" panose="05000000000000000000" pitchFamily="2" charset="2"/>
              <a:buChar char="Ø"/>
            </a:pPr>
            <a:r>
              <a:rPr lang="it-IT"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Almeno il 70% dell’importo spettante </a:t>
            </a:r>
            <a:r>
              <a:rPr lang="it-IT"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verrà erogato al Partecipante all’inizio della mobilità, </a:t>
            </a:r>
            <a:r>
              <a:rPr lang="it-IT" sz="32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 restante parte al rientro sulla base dei giorni effettivi di mobilità</a:t>
            </a:r>
            <a:r>
              <a:rPr lang="it-IT" sz="32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effettuati all’estero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4533900"/>
            <a:ext cx="7912507" cy="2654436"/>
          </a:xfrm>
          <a:prstGeom prst="rect">
            <a:avLst/>
          </a:prstGeom>
        </p:spPr>
      </p:pic>
      <p:grpSp>
        <p:nvGrpSpPr>
          <p:cNvPr id="13" name="object 10"/>
          <p:cNvGrpSpPr/>
          <p:nvPr/>
        </p:nvGrpSpPr>
        <p:grpSpPr>
          <a:xfrm>
            <a:off x="-38100" y="765204"/>
            <a:ext cx="14465808" cy="8751258"/>
            <a:chOff x="0" y="755797"/>
            <a:chExt cx="14465808" cy="8751319"/>
          </a:xfrm>
        </p:grpSpPr>
        <p:pic>
          <p:nvPicPr>
            <p:cNvPr id="16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82300" y="755797"/>
              <a:ext cx="3683508" cy="79248"/>
            </a:xfrm>
            <a:prstGeom prst="rect">
              <a:avLst/>
            </a:prstGeom>
          </p:spPr>
        </p:pic>
        <p:sp>
          <p:nvSpPr>
            <p:cNvPr id="17" name="object 12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701037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48511" y="9726168"/>
            <a:ext cx="5105400" cy="399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latin typeface="Calibri"/>
                <a:cs typeface="Calibri"/>
              </a:rPr>
              <a:t>Albert-Ludwigs-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299671" y="115202"/>
            <a:ext cx="108204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4800" spc="235" dirty="0">
                <a:solidFill>
                  <a:srgbClr val="EBF0DE"/>
                </a:solidFill>
              </a:rPr>
              <a:t>BORSA</a:t>
            </a:r>
            <a:r>
              <a:rPr lang="it-IT" sz="4800" spc="-75" dirty="0">
                <a:solidFill>
                  <a:srgbClr val="EBF0DE"/>
                </a:solidFill>
              </a:rPr>
              <a:t> </a:t>
            </a:r>
            <a:r>
              <a:rPr lang="it-IT" sz="4800" spc="-175" dirty="0">
                <a:solidFill>
                  <a:srgbClr val="EBF0DE"/>
                </a:solidFill>
              </a:rPr>
              <a:t>DI</a:t>
            </a:r>
            <a:r>
              <a:rPr lang="it-IT" sz="4800" spc="-60" dirty="0">
                <a:solidFill>
                  <a:srgbClr val="EBF0DE"/>
                </a:solidFill>
              </a:rPr>
              <a:t> </a:t>
            </a:r>
            <a:r>
              <a:rPr lang="it-IT" sz="4800" dirty="0">
                <a:solidFill>
                  <a:srgbClr val="EBF0DE"/>
                </a:solidFill>
              </a:rPr>
              <a:t>MOBILITÀ</a:t>
            </a:r>
            <a:r>
              <a:rPr lang="it-IT" sz="4800" spc="-35" dirty="0">
                <a:solidFill>
                  <a:srgbClr val="EBF0DE"/>
                </a:solidFill>
              </a:rPr>
              <a:t> </a:t>
            </a:r>
            <a:r>
              <a:rPr lang="it-IT" sz="4800" dirty="0">
                <a:solidFill>
                  <a:srgbClr val="C5D7F0"/>
                </a:solidFill>
              </a:rPr>
              <a:t>MOBILITY</a:t>
            </a:r>
            <a:r>
              <a:rPr lang="it-IT" sz="4800" spc="80" dirty="0">
                <a:solidFill>
                  <a:srgbClr val="C5D7F0"/>
                </a:solidFill>
              </a:rPr>
              <a:t> </a:t>
            </a:r>
            <a:r>
              <a:rPr lang="it-IT" sz="4800" spc="-10" dirty="0">
                <a:solidFill>
                  <a:srgbClr val="C5D7F0"/>
                </a:solidFill>
              </a:rPr>
              <a:t>GRANT</a:t>
            </a:r>
            <a:endParaRPr sz="4800" spc="4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100" y="907759"/>
            <a:ext cx="14618208" cy="8586846"/>
            <a:chOff x="0" y="920270"/>
            <a:chExt cx="14618208" cy="8586846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34700" y="920270"/>
              <a:ext cx="3683508" cy="792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7976581" y="1344687"/>
            <a:ext cx="9466579" cy="7599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00"/>
              </a:spcBef>
            </a:pPr>
            <a:r>
              <a:rPr lang="it-IT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eventuale integrazione aggiuntiva</a:t>
            </a:r>
          </a:p>
          <a:p>
            <a:pPr marL="82550">
              <a:spcBef>
                <a:spcPts val="100"/>
              </a:spcBef>
            </a:pP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erogata</a:t>
            </a:r>
            <a:r>
              <a:rPr lang="it-IT" sz="3200" b="0" spc="-3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it-IT" sz="3200" b="0" spc="-4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spc="8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</a:t>
            </a:r>
            <a:r>
              <a:rPr lang="it-IT" sz="3200" b="0" spc="-4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it-IT" sz="3200" b="0" spc="-4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</a:t>
            </a:r>
            <a:r>
              <a:rPr lang="it-IT" sz="3200" b="0" spc="-55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ISEE</a:t>
            </a:r>
            <a:r>
              <a:rPr lang="it-IT" sz="3200" b="0" spc="-7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dichiarato</a:t>
            </a:r>
            <a:r>
              <a:rPr lang="it-IT" sz="3200" b="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spc="-1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</a:t>
            </a:r>
            <a:r>
              <a:rPr lang="it-IT" sz="3200" b="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studente</a:t>
            </a:r>
            <a:r>
              <a:rPr lang="it-IT" sz="3200" b="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it-IT" sz="3200" b="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</a:t>
            </a:r>
            <a:r>
              <a:rPr lang="it-IT" sz="3200" b="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sz="3200" b="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immatricolazione/iscrizione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agli</a:t>
            </a:r>
            <a:r>
              <a:rPr lang="it-IT" sz="3200" b="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anni</a:t>
            </a:r>
            <a:r>
              <a:rPr lang="it-IT" sz="3200" b="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spc="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successivi</a:t>
            </a:r>
            <a:r>
              <a:rPr lang="it-IT" sz="3200" b="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it-IT" sz="3200" b="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primo, </a:t>
            </a:r>
            <a:r>
              <a:rPr lang="it-IT" sz="3200" b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sulla base della disponibilità dei fondi finanziati dal MUR o dalla CE</a:t>
            </a:r>
          </a:p>
          <a:p>
            <a:pPr marL="82550">
              <a:spcBef>
                <a:spcPts val="100"/>
              </a:spcBef>
            </a:pP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seguendo precise regole stabilite dagli Organi di Ateneo entro il prossimo mese di luglio 2026</a:t>
            </a:r>
            <a:endParaRPr lang="it-IT" sz="3200" b="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550">
              <a:lnSpc>
                <a:spcPct val="100000"/>
              </a:lnSpc>
              <a:spcBef>
                <a:spcPts val="100"/>
              </a:spcBef>
            </a:pPr>
            <a:endParaRPr lang="it-IT" sz="3200" spc="-13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550">
              <a:spcBef>
                <a:spcPts val="100"/>
              </a:spcBef>
            </a:pPr>
            <a:r>
              <a:rPr lang="it-IT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CONTRIBUTO PER IL VIAGGIO in base alla distanza chilometrica</a:t>
            </a:r>
          </a:p>
          <a:p>
            <a:pPr marL="82550">
              <a:lnSpc>
                <a:spcPct val="100000"/>
              </a:lnSpc>
              <a:spcBef>
                <a:spcPts val="100"/>
              </a:spcBef>
            </a:pPr>
            <a:endParaRPr lang="it-IT" spc="-13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550" algn="ctr">
              <a:spcBef>
                <a:spcPts val="100"/>
              </a:spcBef>
            </a:pPr>
            <a:r>
              <a:rPr lang="it-IT" sz="3200" b="0" i="1" spc="-2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N.B.:</a:t>
            </a:r>
            <a:r>
              <a:rPr lang="it-IT" sz="3200" b="0" i="1" spc="-1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 </a:t>
            </a:r>
            <a:r>
              <a:rPr lang="it-IT" sz="3200" b="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fasce ISEE aventi diritto al contributo integrativo per la mobilità Erasmus+ studio 2026/2027 verranno definite dagli Organi di Ateneo </a:t>
            </a:r>
            <a:r>
              <a:rPr lang="it-IT" sz="3200" b="0" i="1" spc="-20" dirty="0">
                <a:solidFill>
                  <a:srgbClr val="C2D4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entro il prossimo mese di luglio 2026</a:t>
            </a:r>
            <a:endParaRPr lang="it-IT" sz="2000" b="0" i="1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792768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5" y="134239"/>
            <a:ext cx="81476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35" dirty="0">
                <a:solidFill>
                  <a:srgbClr val="EBF0DE"/>
                </a:solidFill>
              </a:rPr>
              <a:t>BORSA</a:t>
            </a:r>
            <a:r>
              <a:rPr sz="3600" spc="-75" dirty="0">
                <a:solidFill>
                  <a:srgbClr val="EBF0DE"/>
                </a:solidFill>
              </a:rPr>
              <a:t> </a:t>
            </a:r>
            <a:r>
              <a:rPr sz="3600" spc="-175" dirty="0">
                <a:solidFill>
                  <a:srgbClr val="EBF0DE"/>
                </a:solidFill>
              </a:rPr>
              <a:t>DI</a:t>
            </a:r>
            <a:r>
              <a:rPr sz="3600" spc="-60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EBF0DE"/>
                </a:solidFill>
              </a:rPr>
              <a:t>MOBILITÀ</a:t>
            </a:r>
            <a:r>
              <a:rPr sz="3600" spc="-35" dirty="0">
                <a:solidFill>
                  <a:srgbClr val="EBF0DE"/>
                </a:solidFill>
              </a:rPr>
              <a:t> </a:t>
            </a:r>
            <a:r>
              <a:rPr sz="3600" dirty="0">
                <a:solidFill>
                  <a:srgbClr val="C5D7F0"/>
                </a:solidFill>
              </a:rPr>
              <a:t>MOBILITY</a:t>
            </a:r>
            <a:r>
              <a:rPr sz="3600" spc="80" dirty="0">
                <a:solidFill>
                  <a:srgbClr val="C5D7F0"/>
                </a:solidFill>
              </a:rPr>
              <a:t> </a:t>
            </a:r>
            <a:r>
              <a:rPr sz="3600" spc="-10" dirty="0">
                <a:solidFill>
                  <a:srgbClr val="C5D7F0"/>
                </a:solidFill>
              </a:rPr>
              <a:t>GRANT</a:t>
            </a:r>
            <a:endParaRPr sz="3600"/>
          </a:p>
        </p:txBody>
      </p:sp>
      <p:sp>
        <p:nvSpPr>
          <p:cNvPr id="15" name="object 15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23707" y="983055"/>
            <a:ext cx="9763125" cy="2795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3200" spc="-229" dirty="0">
                <a:solidFill>
                  <a:srgbClr val="DBEDF4"/>
                </a:solidFill>
                <a:latin typeface="Tahoma"/>
                <a:cs typeface="Tahoma"/>
              </a:rPr>
              <a:t>It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DBEDF4"/>
                </a:solidFill>
                <a:latin typeface="Tahoma"/>
                <a:cs typeface="Tahoma"/>
              </a:rPr>
              <a:t>consists</a:t>
            </a:r>
            <a:r>
              <a:rPr sz="3200" spc="-10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latin typeface="Tahoma"/>
                <a:cs typeface="Tahoma"/>
              </a:rPr>
              <a:t>of:</a:t>
            </a:r>
            <a:endParaRPr sz="3200" dirty="0">
              <a:latin typeface="Tahoma"/>
              <a:cs typeface="Tahoma"/>
            </a:endParaRPr>
          </a:p>
          <a:p>
            <a:pPr marL="2531745">
              <a:lnSpc>
                <a:spcPts val="3820"/>
              </a:lnSpc>
              <a:spcBef>
                <a:spcPts val="2645"/>
              </a:spcBef>
            </a:pPr>
            <a:r>
              <a:rPr sz="3200" b="1" dirty="0">
                <a:solidFill>
                  <a:srgbClr val="EBF0DE"/>
                </a:solidFill>
                <a:latin typeface="Tahoma"/>
                <a:cs typeface="Tahoma"/>
              </a:rPr>
              <a:t>1.</a:t>
            </a:r>
            <a:r>
              <a:rPr sz="3200" b="1" spc="9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200" b="1" spc="-17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«ERASMUS+</a:t>
            </a:r>
            <a:r>
              <a:rPr sz="3200" b="1" spc="-7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GRANT»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 indent="1270" algn="ctr">
              <a:lnSpc>
                <a:spcPts val="3840"/>
              </a:lnSpc>
              <a:spcBef>
                <a:spcPts val="80"/>
              </a:spcBef>
            </a:pP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32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funded</a:t>
            </a:r>
            <a:r>
              <a:rPr sz="32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2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European</a:t>
            </a:r>
            <a:r>
              <a:rPr sz="32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Commission </a:t>
            </a:r>
            <a:r>
              <a:rPr sz="32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(so-</a:t>
            </a:r>
            <a:r>
              <a:rPr sz="3200" spc="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called</a:t>
            </a:r>
            <a:r>
              <a:rPr sz="32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</a:t>
            </a:r>
            <a:r>
              <a:rPr sz="3200" spc="-1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grant),</a:t>
            </a:r>
            <a:r>
              <a:rPr sz="3200" spc="-1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200" spc="-1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monthly</a:t>
            </a:r>
            <a:r>
              <a:rPr sz="3200" spc="-1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amount</a:t>
            </a:r>
            <a:r>
              <a:rPr sz="3200" spc="-1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</a:t>
            </a:r>
            <a:r>
              <a:rPr sz="3200" spc="-1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varies</a:t>
            </a:r>
            <a:r>
              <a:rPr sz="3200" spc="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depending on the country</a:t>
            </a:r>
            <a:r>
              <a:rPr sz="3200" spc="-2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 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destination: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08060" y="7342758"/>
            <a:ext cx="9839325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DBEDF4"/>
                </a:solidFill>
                <a:latin typeface="Tahoma"/>
                <a:cs typeface="Tahoma"/>
              </a:rPr>
              <a:t>2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r>
              <a:rPr sz="3200" spc="-1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3200" b="1" spc="-12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POSSIBLE</a:t>
            </a:r>
            <a:r>
              <a:rPr sz="3200" b="1" spc="-13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SUPPLEMENT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065" marR="5080" indent="-1270" algn="ctr">
              <a:lnSpc>
                <a:spcPct val="100000"/>
              </a:lnSpc>
            </a:pP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funded</a:t>
            </a:r>
            <a:r>
              <a:rPr sz="32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sz="32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32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European</a:t>
            </a:r>
            <a:r>
              <a:rPr sz="32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Commission</a:t>
            </a:r>
            <a:r>
              <a:rPr sz="3200" spc="-10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or</a:t>
            </a:r>
            <a:r>
              <a:rPr sz="32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from</a:t>
            </a:r>
            <a:r>
              <a:rPr sz="32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Ministry</a:t>
            </a:r>
            <a:r>
              <a:rPr sz="32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32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Economy</a:t>
            </a:r>
            <a:r>
              <a:rPr sz="32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200" spc="-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Finance,</a:t>
            </a:r>
            <a:r>
              <a:rPr sz="32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based</a:t>
            </a:r>
            <a:r>
              <a:rPr sz="32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on</a:t>
            </a:r>
            <a:r>
              <a:rPr sz="32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merit</a:t>
            </a:r>
            <a:r>
              <a:rPr sz="3200" spc="-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 </a:t>
            </a:r>
            <a:r>
              <a:rPr sz="3200" spc="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social</a:t>
            </a:r>
            <a:r>
              <a:rPr sz="3200" spc="3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sz="3200" spc="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economic</a:t>
            </a:r>
            <a:r>
              <a:rPr sz="3200" spc="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conditions</a:t>
            </a:r>
            <a:r>
              <a:rPr sz="3200" spc="4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(ISEE).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45F1A02-527A-4E98-9E5A-B6EF987E6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8927" y="3800117"/>
            <a:ext cx="10805049" cy="35214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145792"/>
              <a:ext cx="18288000" cy="4558030"/>
            </a:xfrm>
            <a:custGeom>
              <a:avLst/>
              <a:gdLst/>
              <a:ahLst/>
              <a:cxnLst/>
              <a:rect l="l" t="t" r="r" b="b"/>
              <a:pathLst>
                <a:path w="18288000" h="4558030">
                  <a:moveTo>
                    <a:pt x="0" y="0"/>
                  </a:moveTo>
                  <a:lnTo>
                    <a:pt x="0" y="4557903"/>
                  </a:lnTo>
                  <a:lnTo>
                    <a:pt x="18288000" y="4557903"/>
                  </a:lnTo>
                  <a:lnTo>
                    <a:pt x="18288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98334" y="2225420"/>
            <a:ext cx="3458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C3D59B"/>
                </a:solidFill>
              </a:rPr>
              <a:t>DISCLAIMER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891946" y="3043250"/>
            <a:ext cx="16786454" cy="27930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marR="54610" indent="1270" algn="ctr">
              <a:lnSpc>
                <a:spcPct val="100000"/>
              </a:lnSpc>
              <a:spcBef>
                <a:spcPts val="100"/>
              </a:spcBef>
            </a:pPr>
            <a:r>
              <a:rPr sz="3600" spc="10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</a:t>
            </a:r>
            <a:r>
              <a:rPr sz="36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attività</a:t>
            </a:r>
            <a:r>
              <a:rPr sz="3600" spc="-2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9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sz="36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svolgere</a:t>
            </a:r>
            <a:r>
              <a:rPr sz="3600" spc="-3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all’estero</a:t>
            </a:r>
            <a:r>
              <a:rPr sz="3600" spc="-3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devono</a:t>
            </a:r>
            <a:r>
              <a:rPr sz="36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</a:t>
            </a:r>
            <a:r>
              <a:rPr sz="3600" spc="-4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tutte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indicate</a:t>
            </a:r>
            <a:r>
              <a:rPr sz="3600" spc="-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nel</a:t>
            </a:r>
            <a:r>
              <a:rPr sz="3600" spc="-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Learning </a:t>
            </a:r>
            <a:r>
              <a:rPr sz="3600" spc="-1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Agreement</a:t>
            </a:r>
            <a:r>
              <a:rPr sz="3600" spc="-4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5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</a:t>
            </a:r>
            <a:r>
              <a:rPr sz="3600" spc="-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3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600" b="1" spc="-35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devono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essere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approvate</a:t>
            </a:r>
            <a:r>
              <a:rPr sz="3600" spc="-6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7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5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dalla</a:t>
            </a:r>
            <a:r>
              <a:rPr sz="3600" spc="-8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6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600" spc="1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prima</a:t>
            </a:r>
            <a:r>
              <a:rPr sz="3600" u="sng" spc="2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della</a:t>
            </a:r>
            <a:r>
              <a:rPr sz="3600" u="sng" spc="15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F0DD"/>
                  </a:solidFill>
                </a:uFill>
                <a:latin typeface="Tahoma"/>
                <a:cs typeface="Tahoma"/>
              </a:rPr>
              <a:t>partenza</a:t>
            </a:r>
            <a:r>
              <a:rPr sz="3600" spc="-10" dirty="0">
                <a:solidFill>
                  <a:srgbClr val="EAF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.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  <a:spcBef>
                <a:spcPts val="1950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activities</a:t>
            </a:r>
            <a:r>
              <a:rPr sz="2800" spc="-1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carried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out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abroad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indicated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FFFF00"/>
                </a:solidFill>
                <a:latin typeface="Tahoma"/>
                <a:cs typeface="Tahoma"/>
              </a:rPr>
              <a:t>Learning</a:t>
            </a:r>
            <a:r>
              <a:rPr sz="2800" spc="1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800" spc="-100" dirty="0">
                <a:solidFill>
                  <a:srgbClr val="FFFF00"/>
                </a:solidFill>
                <a:latin typeface="Tahoma"/>
                <a:cs typeface="Tahoma"/>
              </a:rPr>
              <a:t>Agreement</a:t>
            </a:r>
            <a:r>
              <a:rPr sz="2800" spc="-1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FFFF00"/>
                </a:solidFill>
                <a:latin typeface="Tahoma"/>
                <a:cs typeface="Tahoma"/>
              </a:rPr>
              <a:t>for </a:t>
            </a:r>
            <a:r>
              <a:rPr sz="2800" spc="-105" dirty="0">
                <a:solidFill>
                  <a:srgbClr val="FFFF00"/>
                </a:solidFill>
                <a:latin typeface="Tahoma"/>
                <a:cs typeface="Tahoma"/>
              </a:rPr>
              <a:t>traineeship</a:t>
            </a:r>
            <a:r>
              <a:rPr sz="2800" b="1" spc="-2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8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approved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UNIFI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and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institution</a:t>
            </a:r>
            <a:r>
              <a:rPr lang="it-IT" sz="2800" dirty="0">
                <a:latin typeface="Tahoma"/>
                <a:cs typeface="Tahoma"/>
              </a:rPr>
              <a:t> </a:t>
            </a:r>
            <a:r>
              <a:rPr sz="2800" u="sng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before</a:t>
            </a:r>
            <a:r>
              <a:rPr sz="2800" u="sng" spc="-85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DBEDF4"/>
                </a:solidFill>
                <a:uFill>
                  <a:solidFill>
                    <a:srgbClr val="DBEDF4"/>
                  </a:solidFill>
                </a:uFill>
                <a:latin typeface="Tahoma"/>
                <a:cs typeface="Tahoma"/>
              </a:rPr>
              <a:t>departure</a:t>
            </a:r>
            <a:r>
              <a:rPr sz="2800" spc="-10" dirty="0">
                <a:solidFill>
                  <a:srgbClr val="DBEDF4"/>
                </a:solidFill>
                <a:latin typeface="Tahoma"/>
                <a:cs typeface="Tahoma"/>
              </a:rPr>
              <a:t>.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2346" y="5067300"/>
            <a:ext cx="17396054" cy="5208344"/>
            <a:chOff x="891945" y="5023788"/>
            <a:chExt cx="17396054" cy="5208344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1945" y="5023788"/>
              <a:ext cx="554736" cy="5425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69467" y="9688066"/>
              <a:ext cx="5018532" cy="5440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74961" y="8880932"/>
            <a:ext cx="5105400" cy="399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latin typeface="Calibri"/>
                <a:cs typeface="Calibri"/>
              </a:rPr>
              <a:t>Albert-Ludwigs-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85125" y="218461"/>
            <a:ext cx="104394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200" spc="2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RESTITUZIONE DEL CONTRIBUTO FINANZIARIO</a:t>
            </a:r>
            <a:endParaRPr sz="3200" spc="21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13252" y="902565"/>
            <a:ext cx="14212360" cy="8615446"/>
            <a:chOff x="-5707942" y="-327926"/>
            <a:chExt cx="14212360" cy="8615446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20910" y="-327926"/>
              <a:ext cx="3683508" cy="792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-5707942" y="8204970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7590663" y="1185125"/>
            <a:ext cx="10228325" cy="9659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algn="ctr">
              <a:spcBef>
                <a:spcPts val="100"/>
              </a:spcBef>
            </a:pPr>
            <a:r>
              <a:rPr lang="it-IT" sz="3200" b="0" spc="1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Occorre tenere presente che i contributi per la mobilità sono legati alle attività svolte </a:t>
            </a:r>
            <a:r>
              <a:rPr lang="it-IT" sz="3200" b="0" spc="140" dirty="0" smtClean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all’estero. </a:t>
            </a:r>
            <a:endParaRPr lang="it-IT" sz="3200" b="0" spc="14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550" algn="ctr">
              <a:spcBef>
                <a:spcPts val="100"/>
              </a:spcBef>
            </a:pPr>
            <a:endParaRPr lang="it-IT" sz="3200" spc="14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it-IT" sz="3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L@ studente deve restituire l’intero importo</a:t>
            </a:r>
            <a:r>
              <a:rPr lang="it-IT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della Borsa Erasmus se:</a:t>
            </a:r>
          </a:p>
          <a:p>
            <a:pPr marL="82550" algn="ctr">
              <a:spcBef>
                <a:spcPts val="100"/>
              </a:spcBef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96900" indent="-5143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completa l’attività di tirocinio </a:t>
            </a:r>
            <a:r>
              <a:rPr lang="it-IT" sz="3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consegue almeno 3 crediti formativi</a:t>
            </a:r>
            <a:r>
              <a:rPr lang="it-IT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secondo il LA concordato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svolge una </a:t>
            </a: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mobilità inferiore ai 60 gg</a:t>
            </a:r>
          </a:p>
          <a:p>
            <a:pPr marL="82550" algn="ctr">
              <a:spcBef>
                <a:spcPts val="100"/>
              </a:spcBef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it-IT" sz="3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L@ studente deve restituire l’importo assegnato corrispondente ai giorni di mobilità non effettuati </a:t>
            </a:r>
            <a:r>
              <a:rPr lang="it-IT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se:</a:t>
            </a:r>
          </a:p>
          <a:p>
            <a:pPr marL="82550" algn="ctr">
              <a:spcBef>
                <a:spcPts val="100"/>
              </a:spcBef>
            </a:pPr>
            <a:endParaRPr lang="it-IT" sz="3200" b="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3200" b="0" dirty="0">
                <a:solidFill>
                  <a:srgbClr val="C3D5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Riduce il periodo all’estero </a:t>
            </a:r>
            <a:r>
              <a:rPr lang="it-IT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anticipando il rientro (previsto da contratto finanziario)</a:t>
            </a: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6487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74961" y="8880932"/>
            <a:ext cx="5105400" cy="399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latin typeface="Calibri"/>
                <a:cs typeface="Calibri"/>
              </a:rPr>
              <a:t>Albert-Ludwigs-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85125" y="218461"/>
            <a:ext cx="104394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200" spc="2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RESTITUZIONE DEL CONTRIBUTO FINANZIARIO</a:t>
            </a:r>
            <a:endParaRPr sz="3200" spc="21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13252" y="902565"/>
            <a:ext cx="14212360" cy="8615446"/>
            <a:chOff x="-5707942" y="-327926"/>
            <a:chExt cx="14212360" cy="8615446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20910" y="-327926"/>
              <a:ext cx="3683508" cy="792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-5707942" y="8204970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7590663" y="1185125"/>
            <a:ext cx="1022832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it-IT" dirty="0"/>
              <a:t>Art. 17 - Restituzione del contributo finanziario</a:t>
            </a:r>
            <a:endParaRPr lang="it-IT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0" y="2781300"/>
            <a:ext cx="10200138" cy="513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136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74961" y="8880932"/>
            <a:ext cx="5105400" cy="399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latin typeface="Calibri"/>
                <a:cs typeface="Calibri"/>
              </a:rPr>
              <a:t>Albert-Ludwigs-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85125" y="218461"/>
            <a:ext cx="10439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 OF FINANCIAL CONTRIBUTION</a:t>
            </a:r>
            <a:endParaRPr sz="3600" spc="21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13252" y="902419"/>
            <a:ext cx="14517160" cy="8615592"/>
            <a:chOff x="-5707942" y="-328072"/>
            <a:chExt cx="14517160" cy="8615592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5710" y="-328072"/>
              <a:ext cx="3683508" cy="792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-5707942" y="8204970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7696200" y="1257300"/>
            <a:ext cx="10228325" cy="99052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algn="ctr">
              <a:spcBef>
                <a:spcPts val="100"/>
              </a:spcBef>
            </a:pPr>
            <a:r>
              <a:rPr lang="en-US" sz="3200" b="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Mobility grants are linked to studies and/or activities carried out </a:t>
            </a:r>
            <a:r>
              <a:rPr lang="en-US" sz="3200" b="0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abroad</a:t>
            </a:r>
            <a:endParaRPr lang="en-US" sz="3200" b="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550" algn="ctr">
              <a:spcBef>
                <a:spcPts val="100"/>
              </a:spcBef>
            </a:pPr>
            <a:endParaRPr lang="it-IT" sz="1000" dirty="0" smtClean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must return the full amount of the Erasmus grant</a:t>
            </a:r>
            <a:r>
              <a:rPr lang="en-US"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if:</a:t>
            </a:r>
          </a:p>
          <a:p>
            <a:pPr marL="596900" indent="-5143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200" b="0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do not earn a </a:t>
            </a:r>
            <a:r>
              <a:rPr lang="en-US"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of </a:t>
            </a:r>
            <a:r>
              <a:rPr lang="en-US" sz="3600" dirty="0" smtClean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en-US"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ECTS </a:t>
            </a:r>
            <a:r>
              <a:rPr lang="en-US"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credits </a:t>
            </a:r>
            <a:r>
              <a:rPr lang="en-US" sz="3200" b="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US" sz="3200" b="0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mobility</a:t>
            </a:r>
            <a:endParaRPr lang="it-IT" sz="3200" b="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200" b="0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mobility period is </a:t>
            </a:r>
            <a:r>
              <a:rPr lang="en-US"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 than 60 days</a:t>
            </a:r>
          </a:p>
          <a:p>
            <a:pPr marL="53975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it-IT" sz="3200" u="sng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l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student must return the amount corresponding to the days of mobility not carried out abroad </a:t>
            </a:r>
            <a:r>
              <a:rPr lang="en-US" sz="3200" b="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if:</a:t>
            </a:r>
            <a:endParaRPr lang="it-IT" sz="3200" b="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550" algn="ctr">
              <a:spcBef>
                <a:spcPts val="100"/>
              </a:spcBef>
            </a:pPr>
            <a:endParaRPr lang="it-IT" sz="180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200" b="0" u="sng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shorten their period abroad by </a:t>
            </a:r>
            <a:r>
              <a:rPr lang="en-US" sz="32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returning early </a:t>
            </a:r>
            <a:r>
              <a:rPr lang="en-US" sz="3200" b="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(to what stated in the financial contract )</a:t>
            </a:r>
          </a:p>
          <a:p>
            <a:pPr marL="82550" algn="l">
              <a:spcBef>
                <a:spcPts val="100"/>
              </a:spcBef>
            </a:pPr>
            <a:endParaRPr lang="en-US" sz="3200" b="0" dirty="0">
              <a:solidFill>
                <a:srgbClr val="C3D59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41502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-4"/>
            <a:chExt cx="182880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74961" y="8880932"/>
            <a:ext cx="5105400" cy="3994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latin typeface="Calibri"/>
                <a:cs typeface="Calibri"/>
              </a:rPr>
              <a:t>Albert-Ludwigs-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485125" y="218461"/>
            <a:ext cx="10439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 OF FINANCIAL CONTRIBUTION</a:t>
            </a:r>
            <a:endParaRPr sz="3600" spc="21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13252" y="902419"/>
            <a:ext cx="14517160" cy="8615592"/>
            <a:chOff x="-5707942" y="-328072"/>
            <a:chExt cx="14517160" cy="8615592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25710" y="-328072"/>
              <a:ext cx="3683508" cy="792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-5707942" y="8204970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7696200" y="1257300"/>
            <a:ext cx="10228325" cy="3031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17 - Return of financial 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contribution</a:t>
            </a:r>
          </a:p>
          <a:p>
            <a:pPr marL="82550" algn="ctr">
              <a:spcBef>
                <a:spcPts val="100"/>
              </a:spcBef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9750" indent="-457200" algn="ctr">
              <a:spcBef>
                <a:spcPts val="100"/>
              </a:spcBef>
              <a:buFont typeface="Wingdings" panose="05000000000000000000" pitchFamily="2" charset="2"/>
              <a:buChar char="Ø"/>
            </a:pPr>
            <a:endParaRPr lang="it-IT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8717" y="2400300"/>
            <a:ext cx="10523290" cy="502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85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4" y="134239"/>
            <a:ext cx="100552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600" spc="235" dirty="0">
                <a:solidFill>
                  <a:srgbClr val="EBF0DE"/>
                </a:solidFill>
              </a:rPr>
              <a:t>ASSICURAZIONE SANITARIA </a:t>
            </a:r>
            <a:r>
              <a:rPr lang="it-IT" sz="2800" dirty="0">
                <a:solidFill>
                  <a:srgbClr val="C5D7F0"/>
                </a:solidFill>
              </a:rPr>
              <a:t>Health Insurance</a:t>
            </a:r>
            <a:endParaRPr sz="3600" dirty="0"/>
          </a:p>
        </p:txBody>
      </p:sp>
      <p:sp>
        <p:nvSpPr>
          <p:cNvPr id="15" name="object 15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72401" y="983055"/>
            <a:ext cx="9814432" cy="883895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0375" indent="-457200" algn="ctr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TEAM</a:t>
            </a:r>
            <a:endParaRPr lang="it-IT" sz="32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l'assicurazione sanitaria nazionale dello studente garantisce </a:t>
            </a:r>
            <a:r>
              <a:rPr lang="it-IT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assistenza sanitaria di base anche durante il soggiorno in un altro Paese dell'Unione Europea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tramite la Tessera Europea di Assicurazione Malattia (TEAM). 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6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Tuttavia, si consiglia di informarsi sempre con la propria ASL in merito alle condizioni specifiche di assistenza sanitaria previste nel Paese ospitante, e/o alla necessità di </a:t>
            </a:r>
            <a:r>
              <a:rPr lang="it-IT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sottoscrivere un’assicurazione privata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32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0375" indent="-457200" algn="ctr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200" b="1" dirty="0">
                <a:solidFill>
                  <a:srgbClr val="ADC3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POLIZZE ASSICURATIVE UNIFI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responsabilità civile contro terzi e infortuni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1600" u="sng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Maggiori info sul sito di Ateneo, alla pagina: </a:t>
            </a:r>
            <a:r>
              <a:rPr lang="it-IT" sz="3200" dirty="0">
                <a:solidFill>
                  <a:srgbClr val="EBF0DE"/>
                </a:solidFill>
                <a:latin typeface="Tahoma"/>
                <a:cs typeface="Tahoma"/>
                <a:hlinkClick r:id="rId5"/>
              </a:rPr>
              <a:t>https://www.unifi.it/it/studia-con-noi/vivere-luniversita/salute/coperture-assicurative</a:t>
            </a: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475590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51975"/>
          </a:xfrm>
          <a:custGeom>
            <a:avLst/>
            <a:gdLst/>
            <a:ahLst/>
            <a:cxnLst/>
            <a:rect l="l" t="t" r="r" b="b"/>
            <a:pathLst>
              <a:path w="18288000" h="9451975">
                <a:moveTo>
                  <a:pt x="0" y="9451848"/>
                </a:moveTo>
                <a:lnTo>
                  <a:pt x="18288000" y="9451848"/>
                </a:lnTo>
                <a:lnTo>
                  <a:pt x="18288000" y="0"/>
                </a:lnTo>
                <a:lnTo>
                  <a:pt x="0" y="0"/>
                </a:lnTo>
                <a:lnTo>
                  <a:pt x="0" y="9451848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4"/>
            <a:ext cx="18288000" cy="10287256"/>
            <a:chOff x="0" y="-4"/>
            <a:chExt cx="18288000" cy="10287256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4"/>
              <a:ext cx="7121651" cy="1028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3000755"/>
              <a:ext cx="103630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1076" y="5917691"/>
              <a:ext cx="103630" cy="1447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8511" y="9726168"/>
              <a:ext cx="5105400" cy="399415"/>
            </a:xfrm>
            <a:custGeom>
              <a:avLst/>
              <a:gdLst/>
              <a:ahLst/>
              <a:cxnLst/>
              <a:rect l="l" t="t" r="r" b="b"/>
              <a:pathLst>
                <a:path w="5105400" h="399415">
                  <a:moveTo>
                    <a:pt x="5105400" y="0"/>
                  </a:moveTo>
                  <a:lnTo>
                    <a:pt x="0" y="0"/>
                  </a:lnTo>
                  <a:lnTo>
                    <a:pt x="0" y="399287"/>
                  </a:lnTo>
                  <a:lnTo>
                    <a:pt x="5105400" y="399287"/>
                  </a:lnTo>
                  <a:lnTo>
                    <a:pt x="510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6907" y="780287"/>
              <a:ext cx="8849868" cy="457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9424566"/>
              <a:ext cx="9385300" cy="82550"/>
            </a:xfrm>
            <a:custGeom>
              <a:avLst/>
              <a:gdLst/>
              <a:ahLst/>
              <a:cxnLst/>
              <a:rect l="l" t="t" r="r" b="b"/>
              <a:pathLst>
                <a:path w="9385300" h="82550">
                  <a:moveTo>
                    <a:pt x="9371584" y="81992"/>
                  </a:moveTo>
                  <a:lnTo>
                    <a:pt x="0" y="27511"/>
                  </a:lnTo>
                </a:path>
                <a:path w="9385300" h="82550">
                  <a:moveTo>
                    <a:pt x="9385300" y="5456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308974" y="134239"/>
            <a:ext cx="100552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600" spc="235" dirty="0">
                <a:solidFill>
                  <a:srgbClr val="EBF0DE"/>
                </a:solidFill>
              </a:rPr>
              <a:t>ASSICURAZIONE SANITARIA </a:t>
            </a:r>
            <a:r>
              <a:rPr lang="it-IT" sz="2800" dirty="0">
                <a:solidFill>
                  <a:srgbClr val="C5D7F0"/>
                </a:solidFill>
              </a:rPr>
              <a:t>Health Insurance</a:t>
            </a:r>
            <a:endParaRPr sz="3600" dirty="0"/>
          </a:p>
        </p:txBody>
      </p:sp>
      <p:sp>
        <p:nvSpPr>
          <p:cNvPr id="15" name="object 15"/>
          <p:cNvSpPr txBox="1"/>
          <p:nvPr/>
        </p:nvSpPr>
        <p:spPr>
          <a:xfrm>
            <a:off x="1127252" y="9806431"/>
            <a:ext cx="4942840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05"/>
              </a:lnSpc>
            </a:pPr>
            <a:r>
              <a:rPr sz="2000" spc="-20" dirty="0">
                <a:latin typeface="Calibri"/>
                <a:cs typeface="Calibri"/>
              </a:rPr>
              <a:t>Albert-</a:t>
            </a:r>
            <a:r>
              <a:rPr sz="2000" spc="-10" dirty="0">
                <a:latin typeface="Calibri"/>
                <a:cs typeface="Calibri"/>
              </a:rPr>
              <a:t>Ludwigs-</a:t>
            </a:r>
            <a:r>
              <a:rPr sz="2000" dirty="0">
                <a:latin typeface="Calibri"/>
                <a:cs typeface="Calibri"/>
              </a:rPr>
              <a:t>Universität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Freiburg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(Germania)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72401" y="983055"/>
            <a:ext cx="9814432" cy="81131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0375" indent="-457200" algn="ctr">
              <a:lnSpc>
                <a:spcPct val="100000"/>
              </a:lnSpc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it-IT" sz="3200" b="1" spc="-17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TEAM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student's national health insurance guarantees </a:t>
            </a:r>
            <a:r>
              <a:rPr lang="en-US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basic health care even during the stay in another EU country </a:t>
            </a: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through the European Health Insurance Card (EHIC). 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However, it is advisable to always inquire with your ASL about the specific health care conditions in your host country, and/or the </a:t>
            </a:r>
            <a:r>
              <a:rPr lang="en-US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need for private insurance</a:t>
            </a:r>
            <a:endParaRPr lang="it-IT" sz="3200" u="sng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6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0375" indent="-457200" algn="ctr">
              <a:spcBef>
                <a:spcPts val="105"/>
              </a:spcBef>
              <a:buFont typeface="Wingdings" panose="05000000000000000000" pitchFamily="2" charset="2"/>
              <a:buChar char="ü"/>
            </a:pPr>
            <a:endParaRPr lang="it-IT" sz="3200" b="1" spc="-170" dirty="0">
              <a:solidFill>
                <a:srgbClr val="B7DEE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0375" indent="-457200" algn="ctr">
              <a:spcBef>
                <a:spcPts val="105"/>
              </a:spcBef>
              <a:buFont typeface="Wingdings" panose="05000000000000000000" pitchFamily="2" charset="2"/>
              <a:buChar char="ü"/>
            </a:pPr>
            <a:r>
              <a:rPr lang="en-US" sz="3200" b="1" spc="-170" dirty="0">
                <a:solidFill>
                  <a:srgbClr val="B7D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 INSURANCE POLICIES</a:t>
            </a:r>
          </a:p>
          <a:p>
            <a:pPr marL="3175" algn="l">
              <a:lnSpc>
                <a:spcPct val="100000"/>
              </a:lnSpc>
              <a:spcBef>
                <a:spcPts val="105"/>
              </a:spcBef>
            </a:pPr>
            <a:r>
              <a:rPr lang="en-US" sz="3200" u="sng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 civil liability against third parties and accidents</a:t>
            </a:r>
          </a:p>
          <a:p>
            <a:pPr marL="3175" algn="l">
              <a:lnSpc>
                <a:spcPct val="100000"/>
              </a:lnSpc>
              <a:spcBef>
                <a:spcPts val="105"/>
              </a:spcBef>
            </a:pPr>
            <a:endParaRPr lang="en-US" sz="3200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en-US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More information </a:t>
            </a:r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it-IT" sz="3200" dirty="0">
                <a:solidFill>
                  <a:srgbClr val="EBF0DE"/>
                </a:solidFill>
                <a:latin typeface="Tahoma"/>
                <a:cs typeface="Tahoma"/>
                <a:hlinkClick r:id="rId5"/>
              </a:rPr>
              <a:t>https://www.unifi.it/it/studia-con-noi/vivere-luniversita/salute/coperture-assicurative</a:t>
            </a: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5"/>
              </a:spcBef>
            </a:pPr>
            <a:endParaRPr lang="it-IT" sz="3200" dirty="0">
              <a:solidFill>
                <a:srgbClr val="EBF0DE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05043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3655" cy="1958339"/>
          </a:xfrm>
          <a:custGeom>
            <a:avLst/>
            <a:gdLst/>
            <a:ahLst/>
            <a:cxnLst/>
            <a:rect l="l" t="t" r="r" b="b"/>
            <a:pathLst>
              <a:path w="33655" h="1958339">
                <a:moveTo>
                  <a:pt x="0" y="1958340"/>
                </a:moveTo>
                <a:lnTo>
                  <a:pt x="33528" y="1958340"/>
                </a:lnTo>
                <a:lnTo>
                  <a:pt x="33528" y="0"/>
                </a:lnTo>
                <a:lnTo>
                  <a:pt x="0" y="0"/>
                </a:lnTo>
                <a:lnTo>
                  <a:pt x="0" y="1958340"/>
                </a:lnTo>
                <a:close/>
              </a:path>
            </a:pathLst>
          </a:custGeom>
          <a:solidFill>
            <a:srgbClr val="F5F5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76200" y="-114299"/>
            <a:ext cx="18364200" cy="10401042"/>
            <a:chOff x="-76200" y="-114299"/>
            <a:chExt cx="18364200" cy="10401042"/>
          </a:xfrm>
        </p:grpSpPr>
        <p:sp>
          <p:nvSpPr>
            <p:cNvPr id="4" name="object 4"/>
            <p:cNvSpPr/>
            <p:nvPr/>
          </p:nvSpPr>
          <p:spPr>
            <a:xfrm>
              <a:off x="0" y="8334754"/>
              <a:ext cx="33655" cy="1951989"/>
            </a:xfrm>
            <a:custGeom>
              <a:avLst/>
              <a:gdLst/>
              <a:ahLst/>
              <a:cxnLst/>
              <a:rect l="l" t="t" r="r" b="b"/>
              <a:pathLst>
                <a:path w="33655" h="1951990">
                  <a:moveTo>
                    <a:pt x="0" y="1951863"/>
                  </a:moveTo>
                  <a:lnTo>
                    <a:pt x="33528" y="1951863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951863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200" y="-114299"/>
              <a:ext cx="18364200" cy="10287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981070" y="8454008"/>
            <a:ext cx="1268666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579"/>
              </a:lnSpc>
              <a:spcBef>
                <a:spcPts val="100"/>
              </a:spcBef>
            </a:pPr>
            <a:endParaRPr sz="3000" dirty="0">
              <a:latin typeface="Tahoma"/>
              <a:cs typeface="Tahoma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/>
          <a:srcRect t="997"/>
          <a:stretch/>
        </p:blipFill>
        <p:spPr>
          <a:xfrm>
            <a:off x="-44417" y="5110441"/>
            <a:ext cx="18361288" cy="511928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903F71E2-1A11-4087-83D7-167A9E992EB2}"/>
              </a:ext>
            </a:extLst>
          </p:cNvPr>
          <p:cNvSpPr/>
          <p:nvPr/>
        </p:nvSpPr>
        <p:spPr>
          <a:xfrm>
            <a:off x="-86044" y="-114299"/>
            <a:ext cx="18374044" cy="5296952"/>
          </a:xfrm>
          <a:prstGeom prst="rect">
            <a:avLst/>
          </a:prstGeom>
          <a:solidFill>
            <a:srgbClr val="5E8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144A52F-5021-4189-A3ED-5D18371CD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827" y="476342"/>
            <a:ext cx="15968345" cy="270281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2BDFE4F-A92B-4EBD-9779-005F73720B39}"/>
              </a:ext>
            </a:extLst>
          </p:cNvPr>
          <p:cNvSpPr txBox="1"/>
          <p:nvPr/>
        </p:nvSpPr>
        <p:spPr>
          <a:xfrm>
            <a:off x="1336992" y="3596686"/>
            <a:ext cx="15527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informazioni relative alle sedi estere del concorso per Sede generica</a:t>
            </a:r>
          </a:p>
          <a:p>
            <a:pPr algn="ctr"/>
            <a:r>
              <a:rPr lang="it-IT" sz="32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e </a:t>
            </a: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 compilazione del Learning agreement per </a:t>
            </a:r>
            <a:r>
              <a:rPr lang="it-IT" sz="3200" b="1" dirty="0" err="1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lang="it-IT" sz="32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: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3655" cy="1958339"/>
          </a:xfrm>
          <a:custGeom>
            <a:avLst/>
            <a:gdLst/>
            <a:ahLst/>
            <a:cxnLst/>
            <a:rect l="l" t="t" r="r" b="b"/>
            <a:pathLst>
              <a:path w="33655" h="1958339">
                <a:moveTo>
                  <a:pt x="0" y="1958340"/>
                </a:moveTo>
                <a:lnTo>
                  <a:pt x="33528" y="1958340"/>
                </a:lnTo>
                <a:lnTo>
                  <a:pt x="33528" y="0"/>
                </a:lnTo>
                <a:lnTo>
                  <a:pt x="0" y="0"/>
                </a:lnTo>
                <a:lnTo>
                  <a:pt x="0" y="1958340"/>
                </a:lnTo>
                <a:close/>
              </a:path>
            </a:pathLst>
          </a:custGeom>
          <a:solidFill>
            <a:srgbClr val="F5F5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76200" y="-114299"/>
            <a:ext cx="18364200" cy="10401042"/>
            <a:chOff x="-76200" y="-114299"/>
            <a:chExt cx="18364200" cy="10401042"/>
          </a:xfrm>
        </p:grpSpPr>
        <p:sp>
          <p:nvSpPr>
            <p:cNvPr id="4" name="object 4"/>
            <p:cNvSpPr/>
            <p:nvPr/>
          </p:nvSpPr>
          <p:spPr>
            <a:xfrm>
              <a:off x="0" y="8334754"/>
              <a:ext cx="33655" cy="1951989"/>
            </a:xfrm>
            <a:custGeom>
              <a:avLst/>
              <a:gdLst/>
              <a:ahLst/>
              <a:cxnLst/>
              <a:rect l="l" t="t" r="r" b="b"/>
              <a:pathLst>
                <a:path w="33655" h="1951990">
                  <a:moveTo>
                    <a:pt x="0" y="1951863"/>
                  </a:moveTo>
                  <a:lnTo>
                    <a:pt x="33528" y="1951863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951863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200" y="-114299"/>
              <a:ext cx="18364200" cy="10287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981070" y="8454008"/>
            <a:ext cx="1268666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579"/>
              </a:lnSpc>
              <a:spcBef>
                <a:spcPts val="100"/>
              </a:spcBef>
            </a:pPr>
            <a:endParaRPr sz="3000" dirty="0">
              <a:latin typeface="Tahoma"/>
              <a:cs typeface="Tahoma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/>
          <a:srcRect t="997"/>
          <a:stretch/>
        </p:blipFill>
        <p:spPr>
          <a:xfrm>
            <a:off x="-44417" y="5110441"/>
            <a:ext cx="18361288" cy="511928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903F71E2-1A11-4087-83D7-167A9E992EB2}"/>
              </a:ext>
            </a:extLst>
          </p:cNvPr>
          <p:cNvSpPr/>
          <p:nvPr/>
        </p:nvSpPr>
        <p:spPr>
          <a:xfrm>
            <a:off x="-86044" y="-114299"/>
            <a:ext cx="18374044" cy="5296952"/>
          </a:xfrm>
          <a:prstGeom prst="rect">
            <a:avLst/>
          </a:prstGeom>
          <a:solidFill>
            <a:srgbClr val="5E8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2BDFE4F-A92B-4EBD-9779-005F73720B39}"/>
              </a:ext>
            </a:extLst>
          </p:cNvPr>
          <p:cNvSpPr txBox="1"/>
          <p:nvPr/>
        </p:nvSpPr>
        <p:spPr>
          <a:xfrm>
            <a:off x="1336992" y="3596686"/>
            <a:ext cx="15527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For information </a:t>
            </a:r>
            <a:r>
              <a:rPr lang="it-IT" sz="3600" b="1" dirty="0" err="1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about</a:t>
            </a: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 the </a:t>
            </a:r>
            <a:r>
              <a:rPr lang="it-IT" sz="3600" b="1" dirty="0" err="1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Generic</a:t>
            </a: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 </a:t>
            </a:r>
            <a:r>
              <a:rPr lang="it-IT" sz="3600" b="1" dirty="0" err="1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destination</a:t>
            </a: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 </a:t>
            </a:r>
            <a:r>
              <a:rPr lang="it-IT" sz="3600" b="1" dirty="0" err="1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seats</a:t>
            </a: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 and </a:t>
            </a:r>
            <a:r>
              <a:rPr lang="en-US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filling in the Learning Agreement for Traineeship </a:t>
            </a:r>
            <a:r>
              <a:rPr lang="it-IT" sz="3600" b="1" dirty="0">
                <a:solidFill>
                  <a:srgbClr val="C5D7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: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325331"/>
            <a:ext cx="16143071" cy="245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86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2"/>
            <a:ext cx="18288000" cy="10287254"/>
            <a:chOff x="0" y="-2"/>
            <a:chExt cx="18288000" cy="10287254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85659" y="1269491"/>
              <a:ext cx="10442575" cy="0"/>
            </a:xfrm>
            <a:custGeom>
              <a:avLst/>
              <a:gdLst/>
              <a:ahLst/>
              <a:cxnLst/>
              <a:rect l="l" t="t" r="r" b="b"/>
              <a:pathLst>
                <a:path w="10442575">
                  <a:moveTo>
                    <a:pt x="0" y="0"/>
                  </a:moveTo>
                  <a:lnTo>
                    <a:pt x="1044244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97204" y="4317"/>
            <a:ext cx="17203623" cy="971625"/>
          </a:xfrm>
          <a:prstGeom prst="rect">
            <a:avLst/>
          </a:prstGeom>
        </p:spPr>
        <p:txBody>
          <a:bodyPr vert="horz" wrap="square" lIns="0" tIns="230708" rIns="0" bIns="0" rtlCol="0">
            <a:spAutoFit/>
          </a:bodyPr>
          <a:lstStyle/>
          <a:p>
            <a:pPr marL="6600825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C3D59B"/>
                </a:solidFill>
              </a:rPr>
              <a:t>DESTINAZIONI</a:t>
            </a:r>
            <a:r>
              <a:rPr lang="it-IT" sz="4800" spc="-10" dirty="0">
                <a:solidFill>
                  <a:srgbClr val="C3D59B"/>
                </a:solidFill>
              </a:rPr>
              <a:t>                 </a:t>
            </a:r>
            <a:r>
              <a:rPr lang="it-IT" sz="4400" spc="-1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Destinations</a:t>
            </a:r>
            <a:endParaRPr sz="4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70545" y="1562100"/>
            <a:ext cx="9766654" cy="8336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</a:t>
            </a:r>
            <a:r>
              <a:rPr sz="36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6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può</a:t>
            </a:r>
            <a:r>
              <a:rPr sz="36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avvenire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presso: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943610" indent="456565">
              <a:lnSpc>
                <a:spcPct val="113999"/>
              </a:lnSpc>
              <a:spcBef>
                <a:spcPts val="1630"/>
              </a:spcBef>
              <a:buClr>
                <a:srgbClr val="EBF0DE"/>
              </a:buClr>
              <a:buFont typeface="Arial MT"/>
              <a:buChar char="•"/>
              <a:tabLst>
                <a:tab pos="469265" algn="l"/>
              </a:tabLst>
            </a:pP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u="sng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600" u="sng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600" u="sng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cui</a:t>
            </a:r>
            <a:r>
              <a:rPr sz="3600" u="sng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u="sng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r>
              <a:rPr sz="3600" u="sng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u="sng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Agraria</a:t>
            </a:r>
            <a:r>
              <a:rPr sz="3600" u="sng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ha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stipulato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600" u="sng" spc="-9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u="sng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Intenti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sz="36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45" dirty="0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2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r>
              <a:rPr lang="it-IT" sz="3600" b="1" spc="-1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b="1" spc="-10" dirty="0" smtClean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-&gt;           </a:t>
            </a:r>
            <a:r>
              <a:rPr lang="it-IT" sz="3600" b="1" dirty="0" smtClean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  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marR="5080" indent="-457200">
              <a:lnSpc>
                <a:spcPct val="113999"/>
              </a:lnSpc>
              <a:spcBef>
                <a:spcPts val="1645"/>
              </a:spcBef>
              <a:buClr>
                <a:srgbClr val="EBF0DE"/>
              </a:buClr>
              <a:buFont typeface="Arial MT"/>
              <a:buChar char="•"/>
              <a:tabLst>
                <a:tab pos="469900" algn="l"/>
              </a:tabLst>
            </a:pP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u="sng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u="sng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600" u="sng" spc="-10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individuata</a:t>
            </a:r>
            <a:r>
              <a:rPr sz="3600" u="sng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autonomamente</a:t>
            </a:r>
            <a:r>
              <a:rPr sz="3600" u="sng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lang="it-IT"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l@</a:t>
            </a:r>
            <a:r>
              <a:rPr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studente</a:t>
            </a:r>
            <a:r>
              <a:rPr sz="36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</a:t>
            </a:r>
            <a:r>
              <a:rPr sz="3600" b="1" spc="-4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600" spc="-40" dirty="0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600" spc="-7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diversa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quelle</a:t>
            </a:r>
            <a:r>
              <a:rPr sz="36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convenzionate</a:t>
            </a:r>
            <a:r>
              <a:rPr sz="36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600" spc="-7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6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Scuola</a:t>
            </a:r>
            <a:endParaRPr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lang="it-IT" sz="1600" dirty="0">
              <a:solidFill>
                <a:srgbClr val="DBEDF4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mobility</a:t>
            </a:r>
            <a:r>
              <a:rPr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can</a:t>
            </a:r>
            <a:r>
              <a:rPr sz="28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take</a:t>
            </a:r>
            <a:r>
              <a:rPr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place</a:t>
            </a:r>
            <a:r>
              <a:rPr sz="2800" spc="-9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at:</a:t>
            </a:r>
            <a:endParaRPr lang="it-IT" sz="2800" spc="-25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endParaRPr lang="it-IT" sz="1200" spc="-25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</a:t>
            </a:r>
            <a:r>
              <a:rPr sz="2800" spc="-4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with</a:t>
            </a:r>
            <a:r>
              <a:rPr sz="28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which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School</a:t>
            </a:r>
            <a:r>
              <a:rPr sz="2800" spc="-6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has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signed</a:t>
            </a:r>
            <a:r>
              <a:rPr sz="28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sz="28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</a:t>
            </a:r>
            <a:r>
              <a:rPr sz="2800" spc="-7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</a:t>
            </a:r>
            <a:r>
              <a:rPr sz="2800" spc="-5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</a:t>
            </a:r>
            <a:r>
              <a:rPr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</a:t>
            </a:r>
            <a:r>
              <a:rPr sz="2800" spc="-5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2800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it-IT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</a:t>
            </a:r>
            <a:r>
              <a:rPr lang="it-IT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destination</a:t>
            </a:r>
            <a:r>
              <a:rPr lang="it-IT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seat</a:t>
            </a:r>
            <a:r>
              <a:rPr sz="2800" spc="-10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lang="it-IT" sz="2800" spc="-1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sz="800" spc="-10" dirty="0">
              <a:solidFill>
                <a:srgbClr val="DBED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</a:t>
            </a:r>
            <a:r>
              <a:rPr lang="en-US" sz="28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foreign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location</a:t>
            </a:r>
            <a:r>
              <a:rPr lang="en-US" sz="2800" spc="-8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independently</a:t>
            </a:r>
            <a:r>
              <a:rPr lang="en-US" sz="2800" spc="-6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identified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by</a:t>
            </a:r>
            <a:r>
              <a:rPr lang="en-US" sz="2800" spc="-7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spc="-2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the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</a:t>
            </a:r>
            <a:r>
              <a:rPr lang="en-US" sz="2800" spc="-8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individual appointed seat</a:t>
            </a:r>
            <a:r>
              <a:rPr lang="en-US" sz="2800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r>
              <a:rPr lang="en-US" sz="2800" spc="-75" dirty="0" smtClean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and</a:t>
            </a:r>
            <a:r>
              <a:rPr lang="en-US" sz="2800" spc="-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different</a:t>
            </a:r>
            <a:r>
              <a:rPr lang="en-US" sz="2800" spc="-95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from</a:t>
            </a:r>
            <a:r>
              <a:rPr lang="en-US" sz="2800" spc="-1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en-US" sz="2800" spc="-10" dirty="0">
                <a:solidFill>
                  <a:srgbClr val="DBED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those ones in TURUL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sz="28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14400" y="9749028"/>
            <a:ext cx="4989830" cy="3308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2360"/>
              </a:lnSpc>
            </a:pPr>
            <a:r>
              <a:rPr sz="2000" dirty="0">
                <a:latin typeface="Tahoma"/>
                <a:cs typeface="Tahoma"/>
              </a:rPr>
              <a:t>University</a:t>
            </a:r>
            <a:r>
              <a:rPr sz="2000" spc="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of</a:t>
            </a:r>
            <a:r>
              <a:rPr sz="2000" spc="10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South-Eastern</a:t>
            </a:r>
            <a:r>
              <a:rPr sz="2000" spc="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Norway</a:t>
            </a:r>
            <a:r>
              <a:rPr sz="2000" spc="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(USN)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375016" y="1734492"/>
            <a:ext cx="795528" cy="6745224"/>
            <a:chOff x="7434833" y="1675638"/>
            <a:chExt cx="795528" cy="6745224"/>
          </a:xfrm>
        </p:grpSpPr>
        <p:sp>
          <p:nvSpPr>
            <p:cNvPr id="22" name="object 22"/>
            <p:cNvSpPr/>
            <p:nvPr/>
          </p:nvSpPr>
          <p:spPr>
            <a:xfrm>
              <a:off x="7849361" y="2858262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34833" y="1675638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34833" y="1675638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1221" y="6456246"/>
              <a:ext cx="548640" cy="542544"/>
            </a:xfrm>
            <a:prstGeom prst="rect">
              <a:avLst/>
            </a:prstGeom>
          </p:spPr>
        </p:pic>
      </p:grpSp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3200" y="3695700"/>
            <a:ext cx="2789427" cy="3856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2"/>
            <a:ext cx="18364200" cy="10287000"/>
            <a:chOff x="-38100" y="-2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852" y="3063239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5158740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6835140"/>
              <a:ext cx="105155" cy="105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543800" y="2171699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391527" y="793190"/>
            <a:ext cx="49237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220" dirty="0">
                <a:solidFill>
                  <a:srgbClr val="C3D59B"/>
                </a:solidFill>
              </a:rPr>
              <a:t>Sede</a:t>
            </a:r>
            <a:r>
              <a:rPr sz="6000" spc="-200" dirty="0">
                <a:solidFill>
                  <a:srgbClr val="C3D59B"/>
                </a:solidFill>
              </a:rPr>
              <a:t> </a:t>
            </a:r>
            <a:r>
              <a:rPr sz="6000" spc="40" dirty="0">
                <a:solidFill>
                  <a:srgbClr val="C3D59B"/>
                </a:solidFill>
              </a:rPr>
              <a:t>generica</a:t>
            </a:r>
            <a:endParaRPr sz="6000"/>
          </a:p>
        </p:txBody>
      </p:sp>
      <p:sp>
        <p:nvSpPr>
          <p:cNvPr id="12" name="object 12"/>
          <p:cNvSpPr txBox="1"/>
          <p:nvPr/>
        </p:nvSpPr>
        <p:spPr>
          <a:xfrm>
            <a:off x="8305927" y="2516505"/>
            <a:ext cx="9480550" cy="5275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4300">
              <a:lnSpc>
                <a:spcPct val="113999"/>
              </a:lnSpc>
              <a:spcBef>
                <a:spcPts val="95"/>
              </a:spcBef>
            </a:pP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Le</a:t>
            </a:r>
            <a:r>
              <a:rPr sz="3600" spc="-7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latin typeface="Tahoma"/>
                <a:cs typeface="Tahoma"/>
              </a:rPr>
              <a:t>destinazioni</a:t>
            </a:r>
            <a:r>
              <a:rPr sz="3600" b="1" spc="-12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disponibili</a:t>
            </a:r>
            <a:r>
              <a:rPr sz="3600" spc="-8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sono</a:t>
            </a:r>
            <a:r>
              <a:rPr sz="3600" spc="-6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consultabili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attraverso</a:t>
            </a:r>
            <a:r>
              <a:rPr sz="3600" spc="-50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la</a:t>
            </a:r>
            <a:r>
              <a:rPr sz="36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piattaforma</a:t>
            </a:r>
            <a:r>
              <a:rPr sz="3600" spc="-5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latin typeface="Tahoma"/>
                <a:cs typeface="Tahoma"/>
              </a:rPr>
              <a:t>TURUL</a:t>
            </a:r>
            <a:r>
              <a:rPr sz="3600" dirty="0">
                <a:solidFill>
                  <a:srgbClr val="EBF0DE"/>
                </a:solidFill>
                <a:latin typeface="Tahoma"/>
                <a:cs typeface="Tahoma"/>
              </a:rPr>
              <a:t>,</a:t>
            </a:r>
            <a:r>
              <a:rPr sz="3600" spc="-75" dirty="0">
                <a:solidFill>
                  <a:srgbClr val="EBF0DE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EBF0DE"/>
                </a:solidFill>
                <a:latin typeface="Tahoma"/>
                <a:cs typeface="Tahoma"/>
              </a:rPr>
              <a:t>all’indirizzo </a:t>
            </a:r>
            <a:r>
              <a:rPr sz="36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https://ammissioni.unifi.it/DESTINATIO</a:t>
            </a:r>
            <a:r>
              <a:rPr sz="3600" b="1" spc="-10" dirty="0">
                <a:solidFill>
                  <a:srgbClr val="0000FF"/>
                </a:solidFill>
                <a:latin typeface="Tahoma"/>
                <a:cs typeface="Tahoma"/>
                <a:hlinkClick r:id="rId5"/>
              </a:rPr>
              <a:t> </a:t>
            </a:r>
            <a:r>
              <a:rPr sz="3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N</a:t>
            </a:r>
            <a:r>
              <a:rPr sz="3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/</a:t>
            </a:r>
            <a:r>
              <a:rPr sz="3600" b="1" spc="-9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dal</a:t>
            </a:r>
            <a:r>
              <a:rPr sz="3600" spc="-1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menu</a:t>
            </a:r>
            <a:r>
              <a:rPr sz="3600" spc="-8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Erasmus+</a:t>
            </a:r>
            <a:r>
              <a:rPr sz="36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traineeship</a:t>
            </a:r>
            <a:r>
              <a:rPr sz="3600" b="1" spc="-7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sede </a:t>
            </a:r>
            <a:r>
              <a:rPr sz="36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generica</a:t>
            </a:r>
            <a:endParaRPr sz="3600" b="1" dirty="0">
              <a:solidFill>
                <a:srgbClr val="EBF0D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5080">
              <a:lnSpc>
                <a:spcPct val="113900"/>
              </a:lnSpc>
              <a:spcBef>
                <a:spcPts val="5"/>
              </a:spcBef>
            </a:pPr>
            <a:endParaRPr lang="it-IT" sz="3600" dirty="0">
              <a:latin typeface="Tahoma"/>
              <a:cs typeface="Tahoma"/>
            </a:endParaRPr>
          </a:p>
          <a:p>
            <a:pPr marL="12700" marR="5080">
              <a:lnSpc>
                <a:spcPct val="113900"/>
              </a:lnSpc>
              <a:spcBef>
                <a:spcPts val="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3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seats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can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be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found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through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TURUL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platform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 at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https://ammissioni.unifi.it/DESTINATION/</a:t>
            </a:r>
            <a:r>
              <a:rPr sz="2800" spc="-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from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DBEDF4"/>
                </a:solidFill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Erasmus+</a:t>
            </a:r>
            <a:r>
              <a:rPr sz="2800" spc="-1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traineeship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generic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destination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seat</a:t>
            </a:r>
            <a:r>
              <a:rPr sz="28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DBEDF4"/>
                </a:solidFill>
                <a:latin typeface="Tahoma"/>
                <a:cs typeface="Tahoma"/>
              </a:rPr>
              <a:t>menu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4400" y="9749028"/>
            <a:ext cx="4704715" cy="3308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2360"/>
              </a:lnSpc>
            </a:pPr>
            <a:r>
              <a:rPr sz="2000" dirty="0">
                <a:latin typeface="Tahoma"/>
                <a:cs typeface="Tahoma"/>
              </a:rPr>
              <a:t>Universidade</a:t>
            </a:r>
            <a:r>
              <a:rPr sz="2000" spc="7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</a:t>
            </a:r>
            <a:r>
              <a:rPr sz="2000" spc="9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Santiago</a:t>
            </a:r>
            <a:r>
              <a:rPr sz="2000" spc="10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de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3891" y="10035641"/>
            <a:ext cx="14077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40" dirty="0">
                <a:latin typeface="Tahoma"/>
                <a:cs typeface="Tahoma"/>
              </a:rPr>
              <a:t>Compostela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427214" y="2683001"/>
            <a:ext cx="803148" cy="5737860"/>
            <a:chOff x="7427214" y="2683001"/>
            <a:chExt cx="803148" cy="5737860"/>
          </a:xfrm>
        </p:grpSpPr>
        <p:sp>
          <p:nvSpPr>
            <p:cNvPr id="16" name="object 16"/>
            <p:cNvSpPr/>
            <p:nvPr/>
          </p:nvSpPr>
          <p:spPr>
            <a:xfrm>
              <a:off x="7849362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381000" y="0"/>
                  </a:moveTo>
                  <a:lnTo>
                    <a:pt x="0" y="0"/>
                  </a:lnTo>
                  <a:lnTo>
                    <a:pt x="0" y="5562600"/>
                  </a:lnTo>
                  <a:lnTo>
                    <a:pt x="381000" y="55626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49362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46735" y="6256023"/>
              <a:ext cx="556259" cy="54254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2"/>
            <a:ext cx="18288000" cy="10287254"/>
            <a:chOff x="0" y="-2"/>
            <a:chExt cx="18288000" cy="10287254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852" y="3063239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5158740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6835140"/>
              <a:ext cx="105155" cy="105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543800" y="2171699"/>
              <a:ext cx="3639820" cy="0"/>
            </a:xfrm>
            <a:custGeom>
              <a:avLst/>
              <a:gdLst/>
              <a:ahLst/>
              <a:cxnLst/>
              <a:rect l="l" t="t" r="r" b="b"/>
              <a:pathLst>
                <a:path w="3639820">
                  <a:moveTo>
                    <a:pt x="0" y="0"/>
                  </a:moveTo>
                  <a:lnTo>
                    <a:pt x="3639311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391527" y="793190"/>
            <a:ext cx="571563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220" dirty="0">
                <a:solidFill>
                  <a:srgbClr val="C3D59B"/>
                </a:solidFill>
              </a:rPr>
              <a:t>Sede</a:t>
            </a:r>
            <a:r>
              <a:rPr sz="6000" spc="-200" dirty="0">
                <a:solidFill>
                  <a:srgbClr val="C3D59B"/>
                </a:solidFill>
              </a:rPr>
              <a:t> </a:t>
            </a:r>
            <a:r>
              <a:rPr sz="6000" spc="-10" dirty="0">
                <a:solidFill>
                  <a:srgbClr val="C3D59B"/>
                </a:solidFill>
              </a:rPr>
              <a:t>nominativa</a:t>
            </a:r>
            <a:endParaRPr sz="6000"/>
          </a:p>
        </p:txBody>
      </p:sp>
      <p:sp>
        <p:nvSpPr>
          <p:cNvPr id="15" name="object 15"/>
          <p:cNvSpPr txBox="1"/>
          <p:nvPr/>
        </p:nvSpPr>
        <p:spPr>
          <a:xfrm>
            <a:off x="8311017" y="2547249"/>
            <a:ext cx="8472805" cy="3802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4100"/>
              </a:lnSpc>
              <a:spcBef>
                <a:spcPts val="100"/>
              </a:spcBef>
            </a:pP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6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questo</a:t>
            </a:r>
            <a:r>
              <a:rPr sz="36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caso,</a:t>
            </a:r>
            <a:r>
              <a:rPr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per candidarsi</a:t>
            </a:r>
            <a:r>
              <a:rPr lang="it-IT" sz="36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</a:t>
            </a:r>
            <a:r>
              <a:rPr sz="3600" spc="-1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</a:t>
            </a:r>
            <a:r>
              <a:rPr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occorre</a:t>
            </a:r>
            <a:r>
              <a:rPr sz="36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produrre</a:t>
            </a:r>
            <a:r>
              <a:rPr sz="36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una</a:t>
            </a:r>
            <a:r>
              <a:rPr sz="3600" spc="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600" b="1" spc="-4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600" b="1" spc="-1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Intenti</a:t>
            </a:r>
            <a:r>
              <a:rPr sz="3600" b="1" spc="-3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b="1" spc="-1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Nominativa</a:t>
            </a:r>
            <a:r>
              <a:rPr sz="3600" b="1" spc="-10" dirty="0">
                <a:solidFill>
                  <a:srgbClr val="D6E3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firmata</a:t>
            </a:r>
            <a:r>
              <a:rPr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da</a:t>
            </a:r>
            <a:r>
              <a:rPr lang="it-IT" sz="36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 </a:t>
            </a:r>
            <a:r>
              <a:rPr sz="3600" u="sng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rappresentante</a:t>
            </a:r>
            <a:r>
              <a:rPr lang="it-IT" sz="3600" u="sng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legale </a:t>
            </a:r>
            <a:r>
              <a:rPr sz="3600" u="sng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dell’organismo</a:t>
            </a:r>
            <a:r>
              <a:rPr sz="3600" u="sng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ospitante</a:t>
            </a:r>
            <a:r>
              <a:rPr sz="3600" u="sng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,</a:t>
            </a:r>
            <a:r>
              <a:rPr sz="3600" spc="-8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spc="-1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utilizzando</a:t>
            </a:r>
            <a:r>
              <a:rPr lang="it-IT" sz="36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lang="it-IT" sz="3600" dirty="0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modulo</a:t>
            </a:r>
            <a:r>
              <a:rPr sz="3600" spc="-65" dirty="0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lang="it-IT" sz="3600" dirty="0" smtClean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 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Lettera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disponibile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sul</a:t>
            </a:r>
            <a:r>
              <a:rPr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600" dirty="0" err="1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sito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di Ateneo (clicca </a:t>
            </a:r>
            <a:r>
              <a:rPr lang="it-IT" sz="3600" dirty="0">
                <a:solidFill>
                  <a:srgbClr val="F5F5EB"/>
                </a:solidFill>
                <a:latin typeface="Tahoma"/>
                <a:cs typeface="Tahoma"/>
                <a:hlinkClick r:id="rId5"/>
              </a:rPr>
              <a:t>qui</a:t>
            </a:r>
            <a:r>
              <a:rPr lang="it-IT" sz="36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)</a:t>
            </a:r>
            <a:endParaRPr sz="3600" dirty="0">
              <a:solidFill>
                <a:srgbClr val="F5F5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52899" y="6803664"/>
            <a:ext cx="8907780" cy="1973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300"/>
              </a:lnSpc>
              <a:spcBef>
                <a:spcPts val="95"/>
              </a:spcBef>
            </a:pP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this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case,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candidate</a:t>
            </a:r>
            <a:r>
              <a:rPr sz="2800" spc="-5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sz="28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produce</a:t>
            </a:r>
            <a:r>
              <a:rPr sz="28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a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Tahoma"/>
                <a:cs typeface="Tahoma"/>
              </a:rPr>
              <a:t>Nominative </a:t>
            </a:r>
            <a:r>
              <a:rPr sz="2800" b="1" dirty="0">
                <a:solidFill>
                  <a:schemeClr val="tx1"/>
                </a:solidFill>
                <a:latin typeface="Tahoma"/>
                <a:cs typeface="Tahoma"/>
              </a:rPr>
              <a:t>Letter</a:t>
            </a:r>
            <a:r>
              <a:rPr sz="2800" b="1" spc="-3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chemeClr val="tx1"/>
                </a:solidFill>
                <a:latin typeface="Tahoma"/>
                <a:cs typeface="Tahoma"/>
              </a:rPr>
              <a:t>of</a:t>
            </a:r>
            <a:r>
              <a:rPr sz="2800" b="1" spc="-2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chemeClr val="tx1"/>
                </a:solidFill>
                <a:latin typeface="Tahoma"/>
                <a:cs typeface="Tahoma"/>
              </a:rPr>
              <a:t>Intent</a:t>
            </a:r>
            <a:r>
              <a:rPr sz="2800" b="1" spc="5" dirty="0">
                <a:solidFill>
                  <a:srgbClr val="B7DEE8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signed</a:t>
            </a:r>
            <a:r>
              <a:rPr sz="2800" spc="-4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by</a:t>
            </a:r>
            <a:r>
              <a:rPr sz="2800" spc="-3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spc="-10" dirty="0" smtClean="0">
                <a:solidFill>
                  <a:srgbClr val="DBEDF4"/>
                </a:solidFill>
                <a:latin typeface="Tahoma"/>
                <a:cs typeface="Tahoma"/>
              </a:rPr>
              <a:t>legal</a:t>
            </a:r>
            <a:r>
              <a:rPr lang="it-IT" sz="2800" dirty="0">
                <a:latin typeface="Tahoma"/>
                <a:cs typeface="Tahoma"/>
              </a:rPr>
              <a:t> </a:t>
            </a:r>
            <a:r>
              <a:rPr sz="2800" dirty="0" smtClean="0">
                <a:solidFill>
                  <a:srgbClr val="DBEDF4"/>
                </a:solidFill>
                <a:latin typeface="Tahoma"/>
                <a:cs typeface="Tahoma"/>
              </a:rPr>
              <a:t>representative</a:t>
            </a:r>
            <a:r>
              <a:rPr sz="2800" spc="-65" dirty="0" smtClean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host</a:t>
            </a:r>
            <a:r>
              <a:rPr sz="28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organisation,</a:t>
            </a:r>
            <a:r>
              <a:rPr sz="2800" spc="-4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using</a:t>
            </a:r>
            <a:r>
              <a:rPr sz="28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8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it-IT" sz="2800" spc="-10" dirty="0" err="1" smtClean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Letter</a:t>
            </a:r>
            <a:r>
              <a:rPr lang="it-IT" sz="2800" spc="-10" dirty="0" smtClean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lang="it-IT" sz="2800" spc="-10" dirty="0" err="1" smtClean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form</a:t>
            </a:r>
            <a:r>
              <a:rPr lang="it-IT" sz="2800" spc="-10" dirty="0" smtClean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 </a:t>
            </a:r>
            <a:r>
              <a:rPr sz="2800" dirty="0" smtClean="0">
                <a:solidFill>
                  <a:srgbClr val="DBEDF4"/>
                </a:solidFill>
                <a:latin typeface="Tahoma"/>
                <a:cs typeface="Tahoma"/>
              </a:rPr>
              <a:t>available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on </a:t>
            </a:r>
            <a:r>
              <a:rPr lang="it-IT" sz="2800" dirty="0" err="1">
                <a:solidFill>
                  <a:srgbClr val="DBEDF4"/>
                </a:solidFill>
                <a:latin typeface="Tahoma"/>
                <a:cs typeface="Tahoma"/>
              </a:rPr>
              <a:t>Unifi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DBEDF4"/>
                </a:solidFill>
                <a:latin typeface="Tahoma"/>
                <a:cs typeface="Tahoma"/>
              </a:rPr>
              <a:t>website</a:t>
            </a:r>
            <a:r>
              <a:rPr lang="it-IT" sz="2800" dirty="0">
                <a:solidFill>
                  <a:srgbClr val="DBEDF4"/>
                </a:solidFill>
                <a:latin typeface="Tahoma"/>
                <a:cs typeface="Tahoma"/>
              </a:rPr>
              <a:t> (click </a:t>
            </a:r>
            <a:r>
              <a:rPr lang="it-IT" sz="2800" spc="-10" dirty="0" err="1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/>
              </a:rPr>
              <a:t>here</a:t>
            </a:r>
            <a:r>
              <a:rPr lang="it-IT" sz="2800" spc="-10" dirty="0">
                <a:solidFill>
                  <a:srgbClr val="B1C9C5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</a:rPr>
              <a:t>)</a:t>
            </a:r>
            <a:endParaRPr sz="2800" dirty="0">
              <a:solidFill>
                <a:srgbClr val="B1C9C5"/>
              </a:solidFill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14400" y="2683001"/>
            <a:ext cx="7341869" cy="7396861"/>
            <a:chOff x="914400" y="2683001"/>
            <a:chExt cx="7341869" cy="7396861"/>
          </a:xfrm>
        </p:grpSpPr>
        <p:sp>
          <p:nvSpPr>
            <p:cNvPr id="22" name="object 22"/>
            <p:cNvSpPr/>
            <p:nvPr/>
          </p:nvSpPr>
          <p:spPr>
            <a:xfrm>
              <a:off x="914400" y="9749027"/>
              <a:ext cx="4832985" cy="330835"/>
            </a:xfrm>
            <a:custGeom>
              <a:avLst/>
              <a:gdLst/>
              <a:ahLst/>
              <a:cxnLst/>
              <a:rect l="l" t="t" r="r" b="b"/>
              <a:pathLst>
                <a:path w="4832985" h="330834">
                  <a:moveTo>
                    <a:pt x="4832604" y="0"/>
                  </a:moveTo>
                  <a:lnTo>
                    <a:pt x="0" y="0"/>
                  </a:lnTo>
                  <a:lnTo>
                    <a:pt x="0" y="330708"/>
                  </a:lnTo>
                  <a:lnTo>
                    <a:pt x="4832604" y="330708"/>
                  </a:lnTo>
                  <a:lnTo>
                    <a:pt x="4832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75269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381000" y="0"/>
                  </a:moveTo>
                  <a:lnTo>
                    <a:pt x="0" y="0"/>
                  </a:lnTo>
                  <a:lnTo>
                    <a:pt x="0" y="5562600"/>
                  </a:lnTo>
                  <a:lnTo>
                    <a:pt x="381000" y="55626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75269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427214" y="2683001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27214" y="6877033"/>
              <a:ext cx="548640" cy="54254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913891" y="9737075"/>
            <a:ext cx="4759325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Universidade</a:t>
            </a:r>
            <a:r>
              <a:rPr sz="2000" spc="2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dirty="0">
                <a:latin typeface="Tahoma"/>
                <a:cs typeface="Tahoma"/>
              </a:rPr>
              <a:t>Santiago</a:t>
            </a:r>
            <a:r>
              <a:rPr sz="2000" spc="5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spc="-10" dirty="0">
                <a:latin typeface="Tahoma"/>
                <a:cs typeface="Tahoma"/>
              </a:rPr>
              <a:t>Compostela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9471660"/>
          </a:xfrm>
          <a:custGeom>
            <a:avLst/>
            <a:gdLst/>
            <a:ahLst/>
            <a:cxnLst/>
            <a:rect l="l" t="t" r="r" b="b"/>
            <a:pathLst>
              <a:path w="18288000" h="9471660">
                <a:moveTo>
                  <a:pt x="18288000" y="0"/>
                </a:moveTo>
                <a:lnTo>
                  <a:pt x="0" y="0"/>
                </a:lnTo>
                <a:lnTo>
                  <a:pt x="0" y="9471660"/>
                </a:lnTo>
                <a:lnTo>
                  <a:pt x="18288000" y="9471660"/>
                </a:lnTo>
                <a:lnTo>
                  <a:pt x="18288000" y="0"/>
                </a:lnTo>
                <a:close/>
              </a:path>
            </a:pathLst>
          </a:custGeom>
          <a:solidFill>
            <a:srgbClr val="5E826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8100" y="-2"/>
            <a:ext cx="18364200" cy="10287000"/>
            <a:chOff x="-38100" y="-2"/>
            <a:chExt cx="18364200" cy="10287000"/>
          </a:xfrm>
        </p:grpSpPr>
        <p:sp>
          <p:nvSpPr>
            <p:cNvPr id="4" name="object 4"/>
            <p:cNvSpPr/>
            <p:nvPr/>
          </p:nvSpPr>
          <p:spPr>
            <a:xfrm>
              <a:off x="0" y="9541762"/>
              <a:ext cx="18288000" cy="745490"/>
            </a:xfrm>
            <a:custGeom>
              <a:avLst/>
              <a:gdLst/>
              <a:ahLst/>
              <a:cxnLst/>
              <a:rect l="l" t="t" r="r" b="b"/>
              <a:pathLst>
                <a:path w="18288000" h="745490">
                  <a:moveTo>
                    <a:pt x="18288000" y="0"/>
                  </a:moveTo>
                  <a:lnTo>
                    <a:pt x="0" y="0"/>
                  </a:lnTo>
                  <a:lnTo>
                    <a:pt x="0" y="744982"/>
                  </a:lnTo>
                  <a:lnTo>
                    <a:pt x="18288000" y="744982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2"/>
              <a:ext cx="6705599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9505188"/>
              <a:ext cx="18288000" cy="0"/>
            </a:xfrm>
            <a:custGeom>
              <a:avLst/>
              <a:gdLst/>
              <a:ahLst/>
              <a:cxnLst/>
              <a:rect l="l" t="t" r="r" b="b"/>
              <a:pathLst>
                <a:path w="18288000">
                  <a:moveTo>
                    <a:pt x="0" y="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F5F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852" y="3063239"/>
              <a:ext cx="105155" cy="105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5158740"/>
              <a:ext cx="105155" cy="1051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9852" y="6835140"/>
              <a:ext cx="105155" cy="105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478268" y="1345691"/>
              <a:ext cx="10229215" cy="0"/>
            </a:xfrm>
            <a:custGeom>
              <a:avLst/>
              <a:gdLst/>
              <a:ahLst/>
              <a:cxnLst/>
              <a:rect l="l" t="t" r="r" b="b"/>
              <a:pathLst>
                <a:path w="10229215">
                  <a:moveTo>
                    <a:pt x="0" y="0"/>
                  </a:moveTo>
                  <a:lnTo>
                    <a:pt x="10229088" y="0"/>
                  </a:lnTo>
                </a:path>
              </a:pathLst>
            </a:custGeom>
            <a:ln w="76200">
              <a:solidFill>
                <a:srgbClr val="C3D5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3576" rIns="0" bIns="0" rtlCol="0">
            <a:spAutoFit/>
          </a:bodyPr>
          <a:lstStyle/>
          <a:p>
            <a:pPr marL="678307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C3D59B"/>
                </a:solidFill>
              </a:rPr>
              <a:t>DESTINAZIONI</a:t>
            </a:r>
            <a:r>
              <a:rPr sz="3200" spc="-105" dirty="0">
                <a:solidFill>
                  <a:srgbClr val="C3D59B"/>
                </a:solidFill>
              </a:rPr>
              <a:t> </a:t>
            </a:r>
            <a:r>
              <a:rPr sz="3200" spc="215" dirty="0">
                <a:solidFill>
                  <a:srgbClr val="C3D59B"/>
                </a:solidFill>
              </a:rPr>
              <a:t>PER</a:t>
            </a:r>
            <a:r>
              <a:rPr sz="3200" spc="-75" dirty="0">
                <a:solidFill>
                  <a:srgbClr val="C3D59B"/>
                </a:solidFill>
              </a:rPr>
              <a:t> </a:t>
            </a:r>
            <a:r>
              <a:rPr sz="3200" spc="55" dirty="0">
                <a:solidFill>
                  <a:srgbClr val="C3D59B"/>
                </a:solidFill>
              </a:rPr>
              <a:t>STUDENTI</a:t>
            </a:r>
            <a:r>
              <a:rPr sz="3200" spc="-95" dirty="0">
                <a:solidFill>
                  <a:srgbClr val="C3D59B"/>
                </a:solidFill>
              </a:rPr>
              <a:t> </a:t>
            </a:r>
            <a:r>
              <a:rPr sz="3200" spc="225" dirty="0">
                <a:solidFill>
                  <a:srgbClr val="C3D59B"/>
                </a:solidFill>
              </a:rPr>
              <a:t>CON</a:t>
            </a:r>
            <a:r>
              <a:rPr sz="3200" spc="-55" dirty="0">
                <a:solidFill>
                  <a:srgbClr val="C3D59B"/>
                </a:solidFill>
              </a:rPr>
              <a:t> </a:t>
            </a:r>
            <a:r>
              <a:rPr sz="3200" spc="55" dirty="0">
                <a:solidFill>
                  <a:srgbClr val="C3D59B"/>
                </a:solidFill>
              </a:rPr>
              <a:t>BISOGNI</a:t>
            </a:r>
            <a:r>
              <a:rPr sz="3200" spc="-100" dirty="0">
                <a:solidFill>
                  <a:srgbClr val="C3D59B"/>
                </a:solidFill>
              </a:rPr>
              <a:t> </a:t>
            </a:r>
            <a:r>
              <a:rPr sz="3200" spc="70" dirty="0">
                <a:solidFill>
                  <a:srgbClr val="C3D59B"/>
                </a:solidFill>
              </a:rPr>
              <a:t>SPECIFI </a:t>
            </a:r>
            <a:r>
              <a:rPr sz="3200" spc="55" dirty="0">
                <a:solidFill>
                  <a:srgbClr val="B7DEE8"/>
                </a:solidFill>
              </a:rPr>
              <a:t>DESTINATIONS</a:t>
            </a:r>
            <a:r>
              <a:rPr sz="3200" spc="-145" dirty="0">
                <a:solidFill>
                  <a:srgbClr val="B7DEE8"/>
                </a:solidFill>
              </a:rPr>
              <a:t> </a:t>
            </a:r>
            <a:r>
              <a:rPr sz="3200" spc="170" dirty="0">
                <a:solidFill>
                  <a:srgbClr val="B7DEE8"/>
                </a:solidFill>
              </a:rPr>
              <a:t>FOR</a:t>
            </a:r>
            <a:r>
              <a:rPr sz="3200" spc="-110" dirty="0">
                <a:solidFill>
                  <a:srgbClr val="B7DEE8"/>
                </a:solidFill>
              </a:rPr>
              <a:t> </a:t>
            </a:r>
            <a:r>
              <a:rPr sz="3200" spc="135" dirty="0">
                <a:solidFill>
                  <a:srgbClr val="B7DEE8"/>
                </a:solidFill>
              </a:rPr>
              <a:t>STUDENTS</a:t>
            </a:r>
            <a:r>
              <a:rPr sz="3200" spc="-145" dirty="0">
                <a:solidFill>
                  <a:srgbClr val="B7DEE8"/>
                </a:solidFill>
              </a:rPr>
              <a:t> </a:t>
            </a:r>
            <a:r>
              <a:rPr sz="3200" spc="-50" dirty="0">
                <a:solidFill>
                  <a:srgbClr val="B7DEE8"/>
                </a:solidFill>
              </a:rPr>
              <a:t>WITH</a:t>
            </a:r>
            <a:r>
              <a:rPr sz="3200" spc="-130" dirty="0">
                <a:solidFill>
                  <a:srgbClr val="B7DEE8"/>
                </a:solidFill>
              </a:rPr>
              <a:t> </a:t>
            </a:r>
            <a:r>
              <a:rPr sz="3200" spc="145" dirty="0">
                <a:solidFill>
                  <a:srgbClr val="B7DEE8"/>
                </a:solidFill>
              </a:rPr>
              <a:t>SPECIAL</a:t>
            </a:r>
            <a:r>
              <a:rPr sz="3200" spc="-135" dirty="0">
                <a:solidFill>
                  <a:srgbClr val="B7DEE8"/>
                </a:solidFill>
              </a:rPr>
              <a:t> </a:t>
            </a:r>
            <a:r>
              <a:rPr sz="3200" spc="145" dirty="0">
                <a:solidFill>
                  <a:srgbClr val="B7DEE8"/>
                </a:solidFill>
              </a:rPr>
              <a:t>NEEDS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8237981" y="1461643"/>
            <a:ext cx="9637395" cy="74583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115">
              <a:lnSpc>
                <a:spcPct val="113999"/>
              </a:lnSpc>
              <a:spcBef>
                <a:spcPts val="100"/>
              </a:spcBef>
            </a:pP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Il</a:t>
            </a:r>
            <a:r>
              <a:rPr sz="3000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Servizio</a:t>
            </a:r>
            <a:r>
              <a:rPr sz="3000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Unifi</a:t>
            </a:r>
            <a:r>
              <a:rPr sz="3000" b="1" spc="-6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Include</a:t>
            </a:r>
            <a:r>
              <a:rPr sz="3000" b="1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offre</a:t>
            </a:r>
            <a:r>
              <a:rPr sz="3000" spc="-5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supporto</a:t>
            </a:r>
            <a:r>
              <a:rPr sz="3000" b="1" spc="-7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agli</a:t>
            </a:r>
            <a:r>
              <a:rPr sz="3000" b="1" spc="-6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con</a:t>
            </a:r>
            <a:r>
              <a:rPr sz="3000" b="1" spc="-4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disabilità/difficoltà</a:t>
            </a:r>
            <a:r>
              <a:rPr sz="3000" b="1" spc="-2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000" b="1" spc="-5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apprendimento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interessati</a:t>
            </a:r>
            <a:r>
              <a:rPr sz="3000" spc="-9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alla</a:t>
            </a:r>
            <a:r>
              <a:rPr sz="3000" spc="-45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EBF0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mobilità.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2225">
              <a:lnSpc>
                <a:spcPct val="113900"/>
              </a:lnSpc>
              <a:spcBef>
                <a:spcPts val="1065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Tali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studenti</a:t>
            </a:r>
            <a:r>
              <a:rPr sz="3200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devono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informarsi</a:t>
            </a:r>
            <a:r>
              <a:rPr sz="3200" b="1" spc="-9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in</a:t>
            </a:r>
            <a:r>
              <a:rPr sz="3200" b="1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anticipo</a:t>
            </a:r>
            <a:r>
              <a:rPr sz="3200" b="1" spc="-5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(prima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della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scadenza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del</a:t>
            </a:r>
            <a:r>
              <a:rPr sz="3200" spc="-2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Bando)</a:t>
            </a:r>
            <a:r>
              <a:rPr sz="3200" spc="-6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circa</a:t>
            </a:r>
            <a:r>
              <a:rPr sz="3200" spc="-3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presenza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2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servizi,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ausili</a:t>
            </a:r>
            <a:r>
              <a:rPr sz="3200" spc="-4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strumenti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adeguati</a:t>
            </a:r>
            <a:r>
              <a:rPr sz="3200" spc="-5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di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supporto</a:t>
            </a:r>
            <a:r>
              <a:rPr sz="3200" spc="-4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presso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l’università</a:t>
            </a:r>
            <a:r>
              <a:rPr sz="3200" spc="-35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estera</a:t>
            </a:r>
            <a:r>
              <a:rPr sz="3200" spc="-6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F5F5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prescelta.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  <a:p>
            <a:pPr marL="12700" marR="22225">
              <a:lnSpc>
                <a:spcPct val="113900"/>
              </a:lnSpc>
              <a:spcBef>
                <a:spcPts val="2805"/>
              </a:spcBef>
            </a:pP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Unifi</a:t>
            </a:r>
            <a:r>
              <a:rPr sz="2400" b="1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DBEDF4"/>
                </a:solidFill>
                <a:latin typeface="Tahoma"/>
                <a:cs typeface="Tahoma"/>
              </a:rPr>
              <a:t>Include</a:t>
            </a:r>
            <a:r>
              <a:rPr sz="2400" b="1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service</a:t>
            </a:r>
            <a:r>
              <a:rPr sz="2400" spc="-9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supports</a:t>
            </a:r>
            <a:r>
              <a:rPr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with</a:t>
            </a:r>
            <a:r>
              <a:rPr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disabilities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throughout</a:t>
            </a:r>
            <a:r>
              <a:rPr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their</a:t>
            </a:r>
            <a:r>
              <a:rPr sz="2400" spc="-11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DBEDF4"/>
                </a:solidFill>
                <a:latin typeface="Tahoma"/>
                <a:cs typeface="Tahoma"/>
              </a:rPr>
              <a:t>journey</a:t>
            </a:r>
            <a:r>
              <a:rPr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DBEDF4"/>
                </a:solidFill>
                <a:latin typeface="Tahoma"/>
                <a:cs typeface="Tahoma"/>
              </a:rPr>
              <a:t>abroad.</a:t>
            </a:r>
            <a:endParaRPr lang="en-US" sz="2400" dirty="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  <a:spcBef>
                <a:spcPts val="1475"/>
              </a:spcBef>
            </a:pP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students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must</a:t>
            </a:r>
            <a:r>
              <a:rPr lang="en-US"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rgbClr val="DBEDF4"/>
                </a:solidFill>
                <a:latin typeface="Tahoma"/>
                <a:cs typeface="Tahoma"/>
              </a:rPr>
              <a:t>inquire</a:t>
            </a:r>
            <a:r>
              <a:rPr lang="en-US" sz="2400" b="1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rgbClr val="DBEDF4"/>
                </a:solidFill>
                <a:latin typeface="Tahoma"/>
                <a:cs typeface="Tahoma"/>
              </a:rPr>
              <a:t>in</a:t>
            </a:r>
            <a:r>
              <a:rPr lang="en-US" sz="2400" b="1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b="1" dirty="0">
                <a:solidFill>
                  <a:srgbClr val="DBEDF4"/>
                </a:solidFill>
                <a:latin typeface="Tahoma"/>
                <a:cs typeface="Tahoma"/>
              </a:rPr>
              <a:t>advance</a:t>
            </a:r>
            <a:r>
              <a:rPr lang="en-US" sz="2400" b="1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(before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9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Tahoma"/>
                <a:cs typeface="Tahoma"/>
              </a:rPr>
              <a:t>deadline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lang="en-US"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Announcement)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about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8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presence</a:t>
            </a:r>
            <a:r>
              <a:rPr lang="en-US" sz="2400" spc="-7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of</a:t>
            </a:r>
            <a:r>
              <a:rPr lang="en-US" sz="2400" spc="-8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Tahoma"/>
                <a:cs typeface="Tahoma"/>
              </a:rPr>
              <a:t>adequate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services</a:t>
            </a:r>
            <a:r>
              <a:rPr lang="en-US" sz="2400" spc="-5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to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support</a:t>
            </a:r>
            <a:r>
              <a:rPr lang="en-US" sz="2400" spc="-6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them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at</a:t>
            </a:r>
            <a:r>
              <a:rPr lang="en-US" sz="2400" spc="-65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the</a:t>
            </a:r>
            <a:r>
              <a:rPr lang="en-US"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chosen</a:t>
            </a:r>
            <a:r>
              <a:rPr lang="en-US" sz="2400" spc="-7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dirty="0">
                <a:solidFill>
                  <a:srgbClr val="DBEDF4"/>
                </a:solidFill>
                <a:latin typeface="Tahoma"/>
                <a:cs typeface="Tahoma"/>
              </a:rPr>
              <a:t>foreign</a:t>
            </a:r>
            <a:r>
              <a:rPr lang="en-US" sz="2400" spc="-20" dirty="0">
                <a:solidFill>
                  <a:srgbClr val="DBEDF4"/>
                </a:solidFill>
                <a:latin typeface="Tahoma"/>
                <a:cs typeface="Tahoma"/>
              </a:rPr>
              <a:t> </a:t>
            </a:r>
            <a:r>
              <a:rPr lang="en-US" sz="2400" spc="-10" dirty="0">
                <a:solidFill>
                  <a:srgbClr val="DBEDF4"/>
                </a:solidFill>
                <a:latin typeface="Tahoma"/>
                <a:cs typeface="Tahoma"/>
              </a:rPr>
              <a:t>organization.</a:t>
            </a:r>
            <a:endParaRPr lang="en-US"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130"/>
              </a:spcBef>
              <a:tabLst>
                <a:tab pos="5023485" algn="l"/>
              </a:tabLst>
            </a:pPr>
            <a:r>
              <a:rPr sz="2400" spc="-10" dirty="0">
                <a:solidFill>
                  <a:srgbClr val="F5F5EB"/>
                </a:solidFill>
                <a:latin typeface="Tahoma"/>
                <a:cs typeface="Tahoma"/>
              </a:rPr>
              <a:t>Info:</a:t>
            </a:r>
            <a:r>
              <a:rPr sz="2400" spc="-465" dirty="0">
                <a:solidFill>
                  <a:srgbClr val="F5F5EB"/>
                </a:solidFill>
                <a:latin typeface="Tahoma"/>
                <a:cs typeface="Tahoma"/>
              </a:rPr>
              <a:t>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unifinclude.dsa@unifi.it</a:t>
            </a:r>
            <a:r>
              <a:rPr sz="2800" dirty="0">
                <a:solidFill>
                  <a:srgbClr val="0000FF"/>
                </a:solidFill>
                <a:latin typeface="Tahoma"/>
                <a:cs typeface="Tahoma"/>
              </a:rPr>
              <a:t>	</a:t>
            </a:r>
            <a:r>
              <a:rPr sz="2800" u="sng" spc="-10" dirty="0" err="1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  <a:hlinkClick r:id="rId6"/>
              </a:rPr>
              <a:t>unifinclude.disabilita@unifi.i</a:t>
            </a:r>
            <a:r>
              <a:rPr lang="it-IT" sz="2800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  <a:hlinkClick r:id="rId6"/>
              </a:rPr>
              <a:t>t</a:t>
            </a:r>
            <a:r>
              <a:rPr lang="it-IT" sz="2800" u="sng" spc="-10" dirty="0">
                <a:solidFill>
                  <a:srgbClr val="F5F5EB"/>
                </a:solidFill>
                <a:uFill>
                  <a:solidFill>
                    <a:srgbClr val="F5F5EB"/>
                  </a:solidFill>
                </a:uFill>
                <a:latin typeface="Tahoma"/>
                <a:cs typeface="Tahoma"/>
              </a:rPr>
              <a:t> 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14400" y="1605533"/>
            <a:ext cx="7315961" cy="8474329"/>
            <a:chOff x="914400" y="1605533"/>
            <a:chExt cx="7315961" cy="8474329"/>
          </a:xfrm>
        </p:grpSpPr>
        <p:sp>
          <p:nvSpPr>
            <p:cNvPr id="14" name="object 14"/>
            <p:cNvSpPr/>
            <p:nvPr/>
          </p:nvSpPr>
          <p:spPr>
            <a:xfrm>
              <a:off x="914400" y="9749027"/>
              <a:ext cx="4935220" cy="330835"/>
            </a:xfrm>
            <a:custGeom>
              <a:avLst/>
              <a:gdLst/>
              <a:ahLst/>
              <a:cxnLst/>
              <a:rect l="l" t="t" r="r" b="b"/>
              <a:pathLst>
                <a:path w="4935220" h="330834">
                  <a:moveTo>
                    <a:pt x="4934712" y="0"/>
                  </a:moveTo>
                  <a:lnTo>
                    <a:pt x="0" y="0"/>
                  </a:lnTo>
                  <a:lnTo>
                    <a:pt x="0" y="330708"/>
                  </a:lnTo>
                  <a:lnTo>
                    <a:pt x="4934712" y="330708"/>
                  </a:lnTo>
                  <a:lnTo>
                    <a:pt x="4934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49361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381000" y="0"/>
                  </a:moveTo>
                  <a:lnTo>
                    <a:pt x="0" y="0"/>
                  </a:lnTo>
                  <a:lnTo>
                    <a:pt x="0" y="5562600"/>
                  </a:lnTo>
                  <a:lnTo>
                    <a:pt x="381000" y="5562600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5E82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49361" y="2858261"/>
              <a:ext cx="381000" cy="5562600"/>
            </a:xfrm>
            <a:custGeom>
              <a:avLst/>
              <a:gdLst/>
              <a:ahLst/>
              <a:cxnLst/>
              <a:rect l="l" t="t" r="r" b="b"/>
              <a:pathLst>
                <a:path w="381000" h="5562600">
                  <a:moveTo>
                    <a:pt x="0" y="5562600"/>
                  </a:moveTo>
                  <a:lnTo>
                    <a:pt x="381000" y="5562600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5562600"/>
                  </a:lnTo>
                  <a:close/>
                </a:path>
              </a:pathLst>
            </a:custGeom>
            <a:ln w="25400">
              <a:solidFill>
                <a:srgbClr val="5E82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549133" y="16055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266700" y="0"/>
                  </a:moveTo>
                  <a:lnTo>
                    <a:pt x="266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266700" y="285750"/>
                  </a:lnTo>
                  <a:lnTo>
                    <a:pt x="266700" y="381000"/>
                  </a:lnTo>
                  <a:lnTo>
                    <a:pt x="457200" y="1905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C2D4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549133" y="1605533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95250"/>
                  </a:moveTo>
                  <a:lnTo>
                    <a:pt x="266700" y="95250"/>
                  </a:lnTo>
                  <a:lnTo>
                    <a:pt x="266700" y="0"/>
                  </a:lnTo>
                  <a:lnTo>
                    <a:pt x="457200" y="190500"/>
                  </a:lnTo>
                  <a:lnTo>
                    <a:pt x="266700" y="381000"/>
                  </a:lnTo>
                  <a:lnTo>
                    <a:pt x="266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EAF0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77328" y="3310127"/>
              <a:ext cx="487679" cy="4389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49133" y="5730620"/>
              <a:ext cx="547116" cy="54711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13891" y="9737075"/>
            <a:ext cx="4759325" cy="3467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latin typeface="Tahoma"/>
                <a:cs typeface="Tahoma"/>
              </a:rPr>
              <a:t>Universidade</a:t>
            </a:r>
            <a:r>
              <a:rPr sz="2000" spc="2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dirty="0">
                <a:latin typeface="Tahoma"/>
                <a:cs typeface="Tahoma"/>
              </a:rPr>
              <a:t>Santiago</a:t>
            </a:r>
            <a:r>
              <a:rPr sz="2000" spc="55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de </a:t>
            </a:r>
            <a:r>
              <a:rPr sz="2000" spc="-10" dirty="0">
                <a:latin typeface="Tahoma"/>
                <a:cs typeface="Tahoma"/>
              </a:rPr>
              <a:t>Compostela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</TotalTime>
  <Words>4211</Words>
  <Application>Microsoft Office PowerPoint</Application>
  <PresentationFormat>Personalizzato</PresentationFormat>
  <Paragraphs>470</Paragraphs>
  <Slides>57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67" baseType="lpstr">
      <vt:lpstr>Arial</vt:lpstr>
      <vt:lpstr>Arial MT</vt:lpstr>
      <vt:lpstr>Calibri</vt:lpstr>
      <vt:lpstr>Lucida Sans Unicode</vt:lpstr>
      <vt:lpstr>Segoe UI Symbol</vt:lpstr>
      <vt:lpstr>Tahoma</vt:lpstr>
      <vt:lpstr>Trebuchet MS</vt:lpstr>
      <vt:lpstr>Verdana</vt:lpstr>
      <vt:lpstr>Wingdings</vt:lpstr>
      <vt:lpstr>Office Theme</vt:lpstr>
      <vt:lpstr>BANDO DI MOBILITÀ PER TRAINEESHIP 2026/2027 CALL FOR MOBILITY FOR TRAINEESHIP A.Y. 2026/2027 </vt:lpstr>
      <vt:lpstr>FINALITÀ</vt:lpstr>
      <vt:lpstr>FINALITÀ</vt:lpstr>
      <vt:lpstr>FINALITÀ</vt:lpstr>
      <vt:lpstr>DISCLAIMER</vt:lpstr>
      <vt:lpstr>DESTINAZIONI                 Destinations</vt:lpstr>
      <vt:lpstr>Sede generica</vt:lpstr>
      <vt:lpstr>Sede nominativa</vt:lpstr>
      <vt:lpstr>DESTINAZIONI PER STUDENTI CON BISOGNI SPECIFI DESTINATIONS FOR STUDENTS WITH SPECIAL NEEDS</vt:lpstr>
      <vt:lpstr>DURATA E TIPOLOGIA DELLA MOBILITÀ DURATION AND TYPE OF MOBILITY</vt:lpstr>
      <vt:lpstr>Sede Generica</vt:lpstr>
      <vt:lpstr>Sede Generica</vt:lpstr>
      <vt:lpstr>REQUISITI DI AMMISSIBILITÀ REQUIREMENTS FOR PARTICIPATION</vt:lpstr>
      <vt:lpstr>Presentazione standard di PowerPoint</vt:lpstr>
      <vt:lpstr>Presentazione standard di PowerPoint</vt:lpstr>
      <vt:lpstr>Presentazione standard di PowerPoint</vt:lpstr>
      <vt:lpstr>Tutti gli studenti che effettueranno la mobilità al I anno di Magistrale dovranno iscriversi all’a.a 2026/2027 prima dell’inizio</vt:lpstr>
      <vt:lpstr>REQUIREMENTS FOR PARTICIPATION</vt:lpstr>
      <vt:lpstr>PRESENTAZIONE DELLA CANDIDATURA SUBMISSION OF APPLICATION</vt:lpstr>
      <vt:lpstr>COME CANDIDARSI HOW TO APPLY</vt:lpstr>
      <vt:lpstr>Concorso per sede generica</vt:lpstr>
      <vt:lpstr>Competition for Generic Destination “Sede Generica”</vt:lpstr>
      <vt:lpstr>Concorso per sede generica Competition for Generic Destination “Sede Generica”</vt:lpstr>
      <vt:lpstr>Concorso per sede generica Competition for Generic Destination “Sede Generica”</vt:lpstr>
      <vt:lpstr>Concorso per sede nominativa</vt:lpstr>
      <vt:lpstr>Presentazione standard di PowerPoint</vt:lpstr>
      <vt:lpstr>CHIUSURA DELLA DOMANDA</vt:lpstr>
      <vt:lpstr>CRITERI DI VALUTAZIONE ELIGIBILITY CRITERIA</vt:lpstr>
      <vt:lpstr>CRITERI DI VALUTAZIONE ELIGIBILITY CRITERIA</vt:lpstr>
      <vt:lpstr>PUBBLICAZIONE DELLE GRADUATORIE   PUBLICATION OF THE RANKING LISTS</vt:lpstr>
      <vt:lpstr>ACCETTAZIONE DELLA SEDE</vt:lpstr>
      <vt:lpstr>ACCETTAZIONE DELLA SEDE</vt:lpstr>
      <vt:lpstr>ACCETTAZIONE DELLA SEDE</vt:lpstr>
      <vt:lpstr>ACCETTAZIONE DELLA SEDE</vt:lpstr>
      <vt:lpstr>ACCETTAZIONE DELLA SEDE</vt:lpstr>
      <vt:lpstr>ACCETTAZIONE DELLA SEDE</vt:lpstr>
      <vt:lpstr>PUBBLICAZIONE DELLE GRADUATORIE PUBLICATION OF THE RANKING LISTS</vt:lpstr>
      <vt:lpstr>ACCETTAZIONE DELLA SEDE</vt:lpstr>
      <vt:lpstr>ACCETTAZIONE DELLA SEDE ACCEPTANCE OF THE DESTINATION</vt:lpstr>
      <vt:lpstr>PUBBLICAZIONE DELLA GRADUATORIA DEFINITIVA PUBLICATION OF THE FINAL RANKING LIST</vt:lpstr>
      <vt:lpstr>PRIMA DELLA PARTENZA BEFORE LEAVING</vt:lpstr>
      <vt:lpstr>PRIMA DELLA PARTENZA BEFORE LEAVING</vt:lpstr>
      <vt:lpstr>PRIMA DELLA PARTENZA</vt:lpstr>
      <vt:lpstr>PRIMA DELLA PARTENZA</vt:lpstr>
      <vt:lpstr>PRIMA DELLA PARTENZA</vt:lpstr>
      <vt:lpstr>PRIMA DELLA PARTENZA BEFORE LEAVING</vt:lpstr>
      <vt:lpstr>BORSA DI MOBILITÀ MOBILITY GRANT</vt:lpstr>
      <vt:lpstr>BORSA DI MOBILITÀ MOBILITY GRANT</vt:lpstr>
      <vt:lpstr>BORSA DI MOBILITÀ MOBILITY GRANT</vt:lpstr>
      <vt:lpstr>RESTITUZIONE DEL CONTRIBUTO FINANZIARIO</vt:lpstr>
      <vt:lpstr>RESTITUZIONE DEL CONTRIBUTO FINANZIARIO</vt:lpstr>
      <vt:lpstr>RETURN OF FINANCIAL CONTRIBUTION</vt:lpstr>
      <vt:lpstr>RETURN OF FINANCIAL CONTRIBUTION</vt:lpstr>
      <vt:lpstr>ASSICURAZIONE SANITARIA Health Insurance</vt:lpstr>
      <vt:lpstr>ASSICURAZIONE SANITARIA Health Insurance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C U O L A D I A G R A R I A</dc:title>
  <dc:creator>XHULIA GJONI</dc:creator>
  <cp:lastModifiedBy>Vanessa</cp:lastModifiedBy>
  <cp:revision>85</cp:revision>
  <dcterms:created xsi:type="dcterms:W3CDTF">2025-03-21T11:28:28Z</dcterms:created>
  <dcterms:modified xsi:type="dcterms:W3CDTF">2026-04-09T11:52:03Z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2024-03-29T00:00:00Z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2025-03-21T00:00:00Z</vt:filetime>
  </property>
  <property fmtid="{D5CDD505-2E9C-101B-9397-08002B2CF9AE}" pid="5" name="Producer">
    <vt:lpwstr>Microsoft® PowerPoint® LTSC</vt:lpwstr>
  </property>
</Properties>
</file>